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Lst>
  <p:notesMasterIdLst>
    <p:notesMasterId r:id="rId47"/>
  </p:notesMasterIdLst>
  <p:handoutMasterIdLst>
    <p:handoutMasterId r:id="rId48"/>
  </p:handoutMasterIdLst>
  <p:sldIdLst>
    <p:sldId id="259" r:id="rId3"/>
    <p:sldId id="346" r:id="rId4"/>
    <p:sldId id="330" r:id="rId5"/>
    <p:sldId id="354" r:id="rId6"/>
    <p:sldId id="365" r:id="rId7"/>
    <p:sldId id="355" r:id="rId8"/>
    <p:sldId id="358" r:id="rId9"/>
    <p:sldId id="359" r:id="rId10"/>
    <p:sldId id="366" r:id="rId11"/>
    <p:sldId id="367" r:id="rId12"/>
    <p:sldId id="360" r:id="rId13"/>
    <p:sldId id="361" r:id="rId14"/>
    <p:sldId id="362" r:id="rId15"/>
    <p:sldId id="353" r:id="rId16"/>
    <p:sldId id="295" r:id="rId17"/>
    <p:sldId id="369" r:id="rId18"/>
    <p:sldId id="296" r:id="rId19"/>
    <p:sldId id="297" r:id="rId20"/>
    <p:sldId id="298" r:id="rId21"/>
    <p:sldId id="300" r:id="rId22"/>
    <p:sldId id="302" r:id="rId23"/>
    <p:sldId id="345" r:id="rId24"/>
    <p:sldId id="331" r:id="rId25"/>
    <p:sldId id="352" r:id="rId26"/>
    <p:sldId id="306" r:id="rId27"/>
    <p:sldId id="333" r:id="rId28"/>
    <p:sldId id="347" r:id="rId29"/>
    <p:sldId id="348" r:id="rId30"/>
    <p:sldId id="349" r:id="rId31"/>
    <p:sldId id="310" r:id="rId32"/>
    <p:sldId id="311" r:id="rId33"/>
    <p:sldId id="335" r:id="rId34"/>
    <p:sldId id="312" r:id="rId35"/>
    <p:sldId id="314" r:id="rId36"/>
    <p:sldId id="336" r:id="rId37"/>
    <p:sldId id="327" r:id="rId38"/>
    <p:sldId id="316" r:id="rId39"/>
    <p:sldId id="334" r:id="rId40"/>
    <p:sldId id="342" r:id="rId41"/>
    <p:sldId id="343" r:id="rId42"/>
    <p:sldId id="344" r:id="rId43"/>
    <p:sldId id="341" r:id="rId44"/>
    <p:sldId id="324" r:id="rId45"/>
    <p:sldId id="337"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354"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88"/>
    </p:cViewPr>
  </p:sorterViewPr>
  <p:notesViewPr>
    <p:cSldViewPr>
      <p:cViewPr varScale="1">
        <p:scale>
          <a:sx n="86" d="100"/>
          <a:sy n="86" d="100"/>
        </p:scale>
        <p:origin x="-312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F89CCE2-0191-460A-9548-EE8FA8BA6BDE}" type="datetimeFigureOut">
              <a:rPr lang="en-US"/>
              <a:pPr>
                <a:defRPr/>
              </a:pPr>
              <a:t>11/3/2017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B59EFB-E41D-45F4-A3D3-CBAC3BFCF400}" type="slidenum">
              <a:rPr lang="en-US"/>
              <a:pPr>
                <a:defRPr/>
              </a:pPr>
              <a:t>‹#›</a:t>
            </a:fld>
            <a:endParaRPr lang="en-US" dirty="0"/>
          </a:p>
        </p:txBody>
      </p:sp>
    </p:spTree>
    <p:extLst>
      <p:ext uri="{BB962C8B-B14F-4D97-AF65-F5344CB8AC3E}">
        <p14:creationId xmlns:p14="http://schemas.microsoft.com/office/powerpoint/2010/main" val="2075585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B398C3A-1F05-4971-B45B-28B68C5C7441}" type="datetimeFigureOut">
              <a:rPr lang="en-US"/>
              <a:pPr>
                <a:defRPr/>
              </a:pPr>
              <a:t>11/3/2017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539D0C2-B380-4671-BCDD-39D5A5123BCC}" type="slidenum">
              <a:rPr lang="en-US"/>
              <a:pPr>
                <a:defRPr/>
              </a:pPr>
              <a:t>‹#›</a:t>
            </a:fld>
            <a:endParaRPr lang="en-US" dirty="0"/>
          </a:p>
        </p:txBody>
      </p:sp>
    </p:spTree>
    <p:extLst>
      <p:ext uri="{BB962C8B-B14F-4D97-AF65-F5344CB8AC3E}">
        <p14:creationId xmlns:p14="http://schemas.microsoft.com/office/powerpoint/2010/main" val="21370552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2472399B-E112-48FF-9325-8499A07ACEA5}" type="slidenum">
              <a:rPr lang="en-US" smtClean="0"/>
              <a:pPr>
                <a:defRPr/>
              </a:pPr>
              <a:t>2</a:t>
            </a:fld>
            <a:endParaRPr lang="en-US" dirty="0"/>
          </a:p>
        </p:txBody>
      </p:sp>
    </p:spTree>
    <p:extLst>
      <p:ext uri="{BB962C8B-B14F-4D97-AF65-F5344CB8AC3E}">
        <p14:creationId xmlns:p14="http://schemas.microsoft.com/office/powerpoint/2010/main" val="485332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E3E568BD-ED45-4A50-A25D-C67EB72D9905}" type="slidenum">
              <a:rPr lang="en-US" smtClean="0"/>
              <a:pPr>
                <a:defRPr/>
              </a:pPr>
              <a:t>19</a:t>
            </a:fld>
            <a:endParaRPr lang="en-US" dirty="0"/>
          </a:p>
        </p:txBody>
      </p:sp>
    </p:spTree>
    <p:extLst>
      <p:ext uri="{BB962C8B-B14F-4D97-AF65-F5344CB8AC3E}">
        <p14:creationId xmlns:p14="http://schemas.microsoft.com/office/powerpoint/2010/main" val="2147914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3252AC49-3209-475F-8006-60DAAAC98011}" type="slidenum">
              <a:rPr lang="en-US" smtClean="0"/>
              <a:pPr>
                <a:defRPr/>
              </a:pPr>
              <a:t>20</a:t>
            </a:fld>
            <a:endParaRPr lang="en-US" dirty="0"/>
          </a:p>
        </p:txBody>
      </p:sp>
    </p:spTree>
    <p:extLst>
      <p:ext uri="{BB962C8B-B14F-4D97-AF65-F5344CB8AC3E}">
        <p14:creationId xmlns:p14="http://schemas.microsoft.com/office/powerpoint/2010/main" val="114304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424E3E9F-0CC4-462B-AF19-47E0FB0674A2}" type="slidenum">
              <a:rPr lang="en-US" smtClean="0"/>
              <a:pPr>
                <a:defRPr/>
              </a:pPr>
              <a:t>21</a:t>
            </a:fld>
            <a:endParaRPr lang="en-US" dirty="0"/>
          </a:p>
        </p:txBody>
      </p:sp>
    </p:spTree>
    <p:extLst>
      <p:ext uri="{BB962C8B-B14F-4D97-AF65-F5344CB8AC3E}">
        <p14:creationId xmlns:p14="http://schemas.microsoft.com/office/powerpoint/2010/main" val="2177700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271A1613-67ED-406C-B5BC-D3059AE7D07C}" type="slidenum">
              <a:rPr lang="en-US" smtClean="0"/>
              <a:pPr>
                <a:defRPr/>
              </a:pPr>
              <a:t>25</a:t>
            </a:fld>
            <a:endParaRPr lang="en-US" dirty="0"/>
          </a:p>
        </p:txBody>
      </p:sp>
    </p:spTree>
    <p:extLst>
      <p:ext uri="{BB962C8B-B14F-4D97-AF65-F5344CB8AC3E}">
        <p14:creationId xmlns:p14="http://schemas.microsoft.com/office/powerpoint/2010/main" val="1243916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7EFC8E47-EFCA-41E9-B4C1-01BBB7DCDA05}" type="slidenum">
              <a:rPr lang="en-US" smtClean="0"/>
              <a:pPr>
                <a:defRPr/>
              </a:pPr>
              <a:t>27</a:t>
            </a:fld>
            <a:endParaRPr lang="en-US" dirty="0"/>
          </a:p>
        </p:txBody>
      </p:sp>
    </p:spTree>
    <p:extLst>
      <p:ext uri="{BB962C8B-B14F-4D97-AF65-F5344CB8AC3E}">
        <p14:creationId xmlns:p14="http://schemas.microsoft.com/office/powerpoint/2010/main" val="452834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E59AA2FE-9317-4BF1-A573-83174A67D92D}" type="slidenum">
              <a:rPr lang="en-US" smtClean="0"/>
              <a:pPr>
                <a:defRPr/>
              </a:pPr>
              <a:t>28</a:t>
            </a:fld>
            <a:endParaRPr lang="en-US" dirty="0"/>
          </a:p>
        </p:txBody>
      </p:sp>
    </p:spTree>
    <p:extLst>
      <p:ext uri="{BB962C8B-B14F-4D97-AF65-F5344CB8AC3E}">
        <p14:creationId xmlns:p14="http://schemas.microsoft.com/office/powerpoint/2010/main" val="1833592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E59AA2FE-9317-4BF1-A573-83174A67D92D}" type="slidenum">
              <a:rPr lang="en-US" smtClean="0"/>
              <a:pPr>
                <a:defRPr/>
              </a:pPr>
              <a:t>29</a:t>
            </a:fld>
            <a:endParaRPr lang="en-US" dirty="0"/>
          </a:p>
        </p:txBody>
      </p:sp>
    </p:spTree>
    <p:extLst>
      <p:ext uri="{BB962C8B-B14F-4D97-AF65-F5344CB8AC3E}">
        <p14:creationId xmlns:p14="http://schemas.microsoft.com/office/powerpoint/2010/main" val="776297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29038BA8-4E13-4AC3-9D99-D9E301AA9CCB}" type="slidenum">
              <a:rPr lang="en-US" smtClean="0"/>
              <a:pPr>
                <a:defRPr/>
              </a:pPr>
              <a:t>30</a:t>
            </a:fld>
            <a:endParaRPr lang="en-US" dirty="0"/>
          </a:p>
        </p:txBody>
      </p:sp>
    </p:spTree>
    <p:extLst>
      <p:ext uri="{BB962C8B-B14F-4D97-AF65-F5344CB8AC3E}">
        <p14:creationId xmlns:p14="http://schemas.microsoft.com/office/powerpoint/2010/main" val="29657923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13EB071B-86A4-405D-97C2-4B6053BF9B75}" type="slidenum">
              <a:rPr lang="en-US" smtClean="0"/>
              <a:pPr>
                <a:defRPr/>
              </a:pPr>
              <a:t>31</a:t>
            </a:fld>
            <a:endParaRPr lang="en-US" dirty="0"/>
          </a:p>
        </p:txBody>
      </p:sp>
    </p:spTree>
    <p:extLst>
      <p:ext uri="{BB962C8B-B14F-4D97-AF65-F5344CB8AC3E}">
        <p14:creationId xmlns:p14="http://schemas.microsoft.com/office/powerpoint/2010/main" val="22538216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EF6D39BA-397D-4082-B041-96269219211F}" type="slidenum">
              <a:rPr lang="en-US" smtClean="0"/>
              <a:pPr>
                <a:defRPr/>
              </a:pPr>
              <a:t>32</a:t>
            </a:fld>
            <a:endParaRPr lang="en-US" dirty="0"/>
          </a:p>
        </p:txBody>
      </p:sp>
    </p:spTree>
    <p:extLst>
      <p:ext uri="{BB962C8B-B14F-4D97-AF65-F5344CB8AC3E}">
        <p14:creationId xmlns:p14="http://schemas.microsoft.com/office/powerpoint/2010/main" val="125267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0AD137B0-7D1B-4791-8B87-2792A1552263}" type="slidenum">
              <a:rPr lang="en-US" smtClean="0"/>
              <a:pPr>
                <a:defRPr/>
              </a:pPr>
              <a:t>4</a:t>
            </a:fld>
            <a:endParaRPr lang="en-US" dirty="0"/>
          </a:p>
        </p:txBody>
      </p:sp>
    </p:spTree>
    <p:extLst>
      <p:ext uri="{BB962C8B-B14F-4D97-AF65-F5344CB8AC3E}">
        <p14:creationId xmlns:p14="http://schemas.microsoft.com/office/powerpoint/2010/main" val="35895048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C11AF4B8-5BCA-428B-96F7-FBD2EF101F49}" type="slidenum">
              <a:rPr lang="en-US" smtClean="0"/>
              <a:pPr>
                <a:defRPr/>
              </a:pPr>
              <a:t>34</a:t>
            </a:fld>
            <a:endParaRPr lang="en-US" dirty="0"/>
          </a:p>
        </p:txBody>
      </p:sp>
    </p:spTree>
    <p:extLst>
      <p:ext uri="{BB962C8B-B14F-4D97-AF65-F5344CB8AC3E}">
        <p14:creationId xmlns:p14="http://schemas.microsoft.com/office/powerpoint/2010/main" val="39456289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E6516683-3218-48D6-A76D-5917B286D816}" type="slidenum">
              <a:rPr lang="en-US" smtClean="0"/>
              <a:pPr>
                <a:defRPr/>
              </a:pPr>
              <a:t>37</a:t>
            </a:fld>
            <a:endParaRPr lang="en-US" dirty="0"/>
          </a:p>
        </p:txBody>
      </p:sp>
    </p:spTree>
    <p:extLst>
      <p:ext uri="{BB962C8B-B14F-4D97-AF65-F5344CB8AC3E}">
        <p14:creationId xmlns:p14="http://schemas.microsoft.com/office/powerpoint/2010/main" val="9803236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966F870C-BCEA-4D50-8CFE-4F32B5355F19}" type="slidenum">
              <a:rPr lang="en-US" smtClean="0"/>
              <a:pPr>
                <a:defRPr/>
              </a:pPr>
              <a:t>39</a:t>
            </a:fld>
            <a:endParaRPr lang="en-US" dirty="0"/>
          </a:p>
        </p:txBody>
      </p:sp>
    </p:spTree>
    <p:extLst>
      <p:ext uri="{BB962C8B-B14F-4D97-AF65-F5344CB8AC3E}">
        <p14:creationId xmlns:p14="http://schemas.microsoft.com/office/powerpoint/2010/main" val="31532590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5CD3E9C5-5465-4EFA-B82E-4794ADC5ACFE}" type="slidenum">
              <a:rPr lang="en-US" smtClean="0"/>
              <a:pPr>
                <a:defRPr/>
              </a:pPr>
              <a:t>40</a:t>
            </a:fld>
            <a:endParaRPr lang="en-US" dirty="0"/>
          </a:p>
        </p:txBody>
      </p:sp>
    </p:spTree>
    <p:extLst>
      <p:ext uri="{BB962C8B-B14F-4D97-AF65-F5344CB8AC3E}">
        <p14:creationId xmlns:p14="http://schemas.microsoft.com/office/powerpoint/2010/main" val="12376238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2B9C3660-C73E-46A8-B3C3-597385B95E14}" type="slidenum">
              <a:rPr lang="en-US" smtClean="0"/>
              <a:pPr>
                <a:defRPr/>
              </a:pPr>
              <a:t>43</a:t>
            </a:fld>
            <a:endParaRPr lang="en-US" dirty="0"/>
          </a:p>
        </p:txBody>
      </p:sp>
    </p:spTree>
    <p:extLst>
      <p:ext uri="{BB962C8B-B14F-4D97-AF65-F5344CB8AC3E}">
        <p14:creationId xmlns:p14="http://schemas.microsoft.com/office/powerpoint/2010/main" val="3193141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B5EE8BD9-DDD3-4328-9C59-98E0F6C7C6C6}" type="slidenum">
              <a:rPr lang="en-US" smtClean="0"/>
              <a:pPr>
                <a:defRPr/>
              </a:pPr>
              <a:t>5</a:t>
            </a:fld>
            <a:endParaRPr lang="en-US" dirty="0"/>
          </a:p>
        </p:txBody>
      </p:sp>
    </p:spTree>
    <p:extLst>
      <p:ext uri="{BB962C8B-B14F-4D97-AF65-F5344CB8AC3E}">
        <p14:creationId xmlns:p14="http://schemas.microsoft.com/office/powerpoint/2010/main" val="2153432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1A247B53-7209-4CCE-974A-CCC1724AFD12}" type="slidenum">
              <a:rPr lang="en-US" smtClean="0"/>
              <a:pPr>
                <a:defRPr/>
              </a:pPr>
              <a:t>6</a:t>
            </a:fld>
            <a:endParaRPr lang="en-US" dirty="0"/>
          </a:p>
        </p:txBody>
      </p:sp>
    </p:spTree>
    <p:extLst>
      <p:ext uri="{BB962C8B-B14F-4D97-AF65-F5344CB8AC3E}">
        <p14:creationId xmlns:p14="http://schemas.microsoft.com/office/powerpoint/2010/main" val="3163509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5"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dirty="0" smtClean="0"/>
          </a:p>
        </p:txBody>
      </p:sp>
    </p:spTree>
    <p:extLst>
      <p:ext uri="{BB962C8B-B14F-4D97-AF65-F5344CB8AC3E}">
        <p14:creationId xmlns:p14="http://schemas.microsoft.com/office/powerpoint/2010/main" val="3596182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25409277-011A-47E7-B348-22CE898C0860}" type="slidenum">
              <a:rPr lang="en-US" smtClean="0"/>
              <a:pPr>
                <a:defRPr/>
              </a:pPr>
              <a:t>15</a:t>
            </a:fld>
            <a:endParaRPr lang="en-US" dirty="0"/>
          </a:p>
        </p:txBody>
      </p:sp>
    </p:spTree>
    <p:extLst>
      <p:ext uri="{BB962C8B-B14F-4D97-AF65-F5344CB8AC3E}">
        <p14:creationId xmlns:p14="http://schemas.microsoft.com/office/powerpoint/2010/main" val="1034756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A04697B8-8CDD-46C6-A5CC-76F0D1E36C15}" type="slidenum">
              <a:rPr lang="en-US" smtClean="0"/>
              <a:pPr>
                <a:defRPr/>
              </a:pPr>
              <a:t>16</a:t>
            </a:fld>
            <a:endParaRPr lang="en-US" dirty="0"/>
          </a:p>
        </p:txBody>
      </p:sp>
    </p:spTree>
    <p:extLst>
      <p:ext uri="{BB962C8B-B14F-4D97-AF65-F5344CB8AC3E}">
        <p14:creationId xmlns:p14="http://schemas.microsoft.com/office/powerpoint/2010/main" val="1330059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1BA630A2-3CBB-4DC1-B950-F270FD164291}" type="slidenum">
              <a:rPr lang="en-US" smtClean="0"/>
              <a:pPr>
                <a:defRPr/>
              </a:pPr>
              <a:t>17</a:t>
            </a:fld>
            <a:endParaRPr lang="en-US" dirty="0"/>
          </a:p>
        </p:txBody>
      </p:sp>
    </p:spTree>
    <p:extLst>
      <p:ext uri="{BB962C8B-B14F-4D97-AF65-F5344CB8AC3E}">
        <p14:creationId xmlns:p14="http://schemas.microsoft.com/office/powerpoint/2010/main" val="4263187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Footer Placeholder 3"/>
          <p:cNvSpPr>
            <a:spLocks noGrp="1"/>
          </p:cNvSpPr>
          <p:nvPr>
            <p:ph type="ftr" sz="quarter" idx="4"/>
          </p:nvPr>
        </p:nvSpPr>
        <p:spPr/>
        <p:txBody>
          <a:bodyPr/>
          <a:lstStyle/>
          <a:p>
            <a:pPr>
              <a:defRPr/>
            </a:pPr>
            <a:r>
              <a:rPr lang="en-US" dirty="0" smtClean="0"/>
              <a:t>Hall Consultants, LLC</a:t>
            </a:r>
            <a:endParaRPr lang="en-US" dirty="0"/>
          </a:p>
        </p:txBody>
      </p:sp>
      <p:sp>
        <p:nvSpPr>
          <p:cNvPr id="5" name="Slide Number Placeholder 4"/>
          <p:cNvSpPr>
            <a:spLocks noGrp="1"/>
          </p:cNvSpPr>
          <p:nvPr>
            <p:ph type="sldNum" sz="quarter" idx="5"/>
          </p:nvPr>
        </p:nvSpPr>
        <p:spPr/>
        <p:txBody>
          <a:bodyPr/>
          <a:lstStyle/>
          <a:p>
            <a:pPr>
              <a:defRPr/>
            </a:pPr>
            <a:fld id="{EAF1728D-57AD-4B89-8C80-893E9EE2896B}" type="slidenum">
              <a:rPr lang="en-US" smtClean="0"/>
              <a:pPr>
                <a:defRPr/>
              </a:pPr>
              <a:t>18</a:t>
            </a:fld>
            <a:endParaRPr lang="en-US" dirty="0"/>
          </a:p>
        </p:txBody>
      </p:sp>
    </p:spTree>
    <p:extLst>
      <p:ext uri="{BB962C8B-B14F-4D97-AF65-F5344CB8AC3E}">
        <p14:creationId xmlns:p14="http://schemas.microsoft.com/office/powerpoint/2010/main" val="1076774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6324600"/>
            <a:ext cx="9144000" cy="533400"/>
          </a:xfrm>
          <a:prstGeom prst="rect">
            <a:avLst/>
          </a:prstGeom>
          <a:gradFill flip="none" rotWithShape="1">
            <a:gsLst>
              <a:gs pos="0">
                <a:schemeClr val="accent1">
                  <a:tint val="66000"/>
                  <a:satMod val="160000"/>
                </a:schemeClr>
              </a:gs>
              <a:gs pos="50000">
                <a:schemeClr val="accent1">
                  <a:lumMod val="20000"/>
                  <a:lumOff val="8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5" name="Straight Connector 4"/>
          <p:cNvCxnSpPr/>
          <p:nvPr userDrawn="1"/>
        </p:nvCxnSpPr>
        <p:spPr>
          <a:xfrm>
            <a:off x="0" y="6324600"/>
            <a:ext cx="9144000" cy="0"/>
          </a:xfrm>
          <a:prstGeom prst="line">
            <a:avLst/>
          </a:prstGeom>
          <a:ln w="76200">
            <a:solidFill>
              <a:srgbClr val="FFFF00">
                <a:alpha val="50196"/>
              </a:srgbClr>
            </a:solidFill>
          </a:ln>
        </p:spPr>
        <p:style>
          <a:lnRef idx="1">
            <a:schemeClr val="accent1"/>
          </a:lnRef>
          <a:fillRef idx="0">
            <a:schemeClr val="accent1"/>
          </a:fillRef>
          <a:effectRef idx="0">
            <a:schemeClr val="accent1"/>
          </a:effectRef>
          <a:fontRef idx="minor">
            <a:schemeClr val="tx1"/>
          </a:fontRef>
        </p:style>
      </p:cxnSp>
      <p:pic>
        <p:nvPicPr>
          <p:cNvPr id="6" name="Picture 8" descr="C:\Users\sreiniche\AppData\Local\Microsoft\Windows\Temporary Internet Files\Content.Outlook\N2DAJC5E\ASHRAE_logo_cmyk-transparent.gif"/>
          <p:cNvPicPr>
            <a:picLocks noChangeAspect="1" noChangeArrowheads="1"/>
          </p:cNvPicPr>
          <p:nvPr userDrawn="1"/>
        </p:nvPicPr>
        <p:blipFill>
          <a:blip r:embed="rId2"/>
          <a:srcRect/>
          <a:stretch>
            <a:fillRect/>
          </a:stretch>
        </p:blipFill>
        <p:spPr bwMode="auto">
          <a:xfrm>
            <a:off x="6172200" y="152400"/>
            <a:ext cx="2384425" cy="1646238"/>
          </a:xfrm>
          <a:prstGeom prst="rect">
            <a:avLst/>
          </a:prstGeom>
          <a:noFill/>
          <a:ln w="9525">
            <a:noFill/>
            <a:miter lim="800000"/>
            <a:headEnd/>
            <a:tailEnd/>
          </a:ln>
        </p:spPr>
      </p:pic>
      <p:sp>
        <p:nvSpPr>
          <p:cNvPr id="2" name="Title 1"/>
          <p:cNvSpPr>
            <a:spLocks noGrp="1"/>
          </p:cNvSpPr>
          <p:nvPr>
            <p:ph type="ctrTitle"/>
          </p:nvPr>
        </p:nvSpPr>
        <p:spPr>
          <a:xfrm>
            <a:off x="685800" y="2130425"/>
            <a:ext cx="6400800" cy="1470025"/>
          </a:xfrm>
        </p:spPr>
        <p:txBody>
          <a:bodyPr>
            <a:normAutofit/>
          </a:bodyPr>
          <a:lstStyle>
            <a:lvl1pPr algn="l">
              <a:defRPr sz="4000" b="1">
                <a:solidFill>
                  <a:srgbClr val="0033CC"/>
                </a:solidFill>
                <a:latin typeface="Arial" pitchFamily="34" charset="0"/>
                <a:cs typeface="Arial" pitchFamily="34" charset="0"/>
              </a:defRPr>
            </a:lvl1pPr>
          </a:lstStyle>
          <a:p>
            <a:endParaRPr lang="en-US" dirty="0"/>
          </a:p>
        </p:txBody>
      </p:sp>
      <p:sp>
        <p:nvSpPr>
          <p:cNvPr id="3" name="Subtitle 2"/>
          <p:cNvSpPr>
            <a:spLocks noGrp="1"/>
          </p:cNvSpPr>
          <p:nvPr>
            <p:ph type="subTitle" idx="1"/>
          </p:nvPr>
        </p:nvSpPr>
        <p:spPr>
          <a:xfrm>
            <a:off x="685800" y="3886200"/>
            <a:ext cx="6400800" cy="2209800"/>
          </a:xfrm>
        </p:spPr>
        <p:txBody>
          <a:bodyPr/>
          <a:lstStyle>
            <a:lvl1pPr marL="0" indent="0" algn="l">
              <a:buNone/>
              <a:defRPr baseline="0">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7" name="Date Placeholder 3"/>
          <p:cNvSpPr>
            <a:spLocks noGrp="1"/>
          </p:cNvSpPr>
          <p:nvPr>
            <p:ph type="dt" sz="half" idx="10"/>
          </p:nvPr>
        </p:nvSpPr>
        <p:spPr/>
        <p:txBody>
          <a:bodyPr/>
          <a:lstStyle>
            <a:lvl1pPr>
              <a:defRPr sz="1000" b="1"/>
            </a:lvl1pPr>
          </a:lstStyle>
          <a:p>
            <a:pPr>
              <a:defRPr/>
            </a:pPr>
            <a:fld id="{7B369BFA-51C7-462A-A875-CDA8C8244E95}" type="datetime1">
              <a:rPr lang="en-US" smtClean="0"/>
              <a:pPr>
                <a:defRPr/>
              </a:pPr>
              <a:t>11/3/2017</a:t>
            </a:fld>
            <a:endParaRPr lang="en-US" dirty="0"/>
          </a:p>
        </p:txBody>
      </p:sp>
      <p:sp>
        <p:nvSpPr>
          <p:cNvPr id="8" name="Footer Placeholder 4"/>
          <p:cNvSpPr>
            <a:spLocks noGrp="1"/>
          </p:cNvSpPr>
          <p:nvPr>
            <p:ph type="ftr" sz="quarter" idx="11"/>
          </p:nvPr>
        </p:nvSpPr>
        <p:spPr/>
        <p:txBody>
          <a:bodyPr/>
          <a:lstStyle>
            <a:lvl1pPr>
              <a:defRPr sz="1000"/>
            </a:lvl1pPr>
          </a:lstStyle>
          <a:p>
            <a:pPr>
              <a:defRPr/>
            </a:pPr>
            <a:r>
              <a:rPr lang="en-US" dirty="0" smtClean="0"/>
              <a:t>PC Chairs Training: Getting Started Version 2</a:t>
            </a:r>
            <a:endParaRPr lang="en-US" dirty="0"/>
          </a:p>
        </p:txBody>
      </p:sp>
      <p:sp>
        <p:nvSpPr>
          <p:cNvPr id="9" name="Slide Number Placeholder 5"/>
          <p:cNvSpPr>
            <a:spLocks noGrp="1"/>
          </p:cNvSpPr>
          <p:nvPr>
            <p:ph type="sldNum" sz="quarter" idx="12"/>
          </p:nvPr>
        </p:nvSpPr>
        <p:spPr/>
        <p:txBody>
          <a:bodyPr/>
          <a:lstStyle>
            <a:lvl1pPr>
              <a:defRPr sz="1000" b="1"/>
            </a:lvl1pPr>
          </a:lstStyle>
          <a:p>
            <a:pPr>
              <a:defRPr/>
            </a:pPr>
            <a:fld id="{D073B65D-C1FD-4536-AA7C-137B179BD10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42E95E7-F360-4315-A74B-F3E805FAD822}" type="datetime1">
              <a:rPr lang="en-US" smtClean="0"/>
              <a:pPr>
                <a:defRPr/>
              </a:pPr>
              <a:t>11/3/2017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35795EC-DAB7-4FA2-A4B7-1007384FA88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66800"/>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37E53247-3A87-4508-BDC5-46E78AB8774D}" type="datetime1">
              <a:rPr lang="en-US" smtClean="0"/>
              <a:pPr>
                <a:defRPr/>
              </a:pPr>
              <a:t>11/3/2017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92459DC-A23C-421B-8938-543F9331869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Mid point 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6400800" cy="1470025"/>
          </a:xfrm>
        </p:spPr>
        <p:txBody>
          <a:bodyPr>
            <a:normAutofit/>
          </a:bodyPr>
          <a:lstStyle>
            <a:lvl1pPr>
              <a:defRPr sz="3600"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886200"/>
            <a:ext cx="6400800" cy="22098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F523434-2869-4DED-BF7D-6424A4826015}" type="datetime1">
              <a:rPr lang="en-US" smtClean="0"/>
              <a:pPr>
                <a:defRPr/>
              </a:pPr>
              <a:t>11/3/2017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009C14-A0D6-4AC5-B68F-B493760BFC3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BC2F79-AF0F-45B5-84B0-9CCE079C7CF3}" type="datetime1">
              <a:rPr lang="en-US" smtClean="0"/>
              <a:pPr>
                <a:defRPr/>
              </a:pPr>
              <a:t>11/3/2017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329B2A7-069C-4C89-834D-4755AF6FDA6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66800"/>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F1535A14-8C26-414A-8BC3-32D6B8C3E1D6}" type="datetime1">
              <a:rPr lang="en-US" smtClean="0"/>
              <a:pPr>
                <a:defRPr/>
              </a:pPr>
              <a:t>11/3/2017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92459DC-A23C-421B-8938-543F9331869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66801"/>
            <a:ext cx="4040188" cy="5334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00200"/>
            <a:ext cx="4040188"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066801"/>
            <a:ext cx="4041775" cy="5334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00200"/>
            <a:ext cx="4041775" cy="452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9BE62D2-FB78-4CAC-AEE4-4B2577E4789D}" type="datetime1">
              <a:rPr lang="en-US" smtClean="0"/>
              <a:pPr>
                <a:defRPr/>
              </a:pPr>
              <a:t>11/3/2017</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7110103-A729-45E0-9B78-313745B2A50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B099190A-F705-48C7-B10A-FC38AC27B12F}" type="datetime1">
              <a:rPr lang="en-US" smtClean="0"/>
              <a:pPr>
                <a:defRPr/>
              </a:pPr>
              <a:t>11/3/2017</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0ADFC67-AC9B-4F74-A37C-4948196446F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959D44F-0E5E-4165-A329-C2C200481676}" type="datetime1">
              <a:rPr lang="en-US" smtClean="0"/>
              <a:pPr>
                <a:defRPr/>
              </a:pPr>
              <a:t>11/3/2017</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B86C44D-30B3-401E-A6F3-CCB05BBA62B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486400"/>
            <a:ext cx="5486400" cy="381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990599"/>
            <a:ext cx="5486400" cy="4419601"/>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867400"/>
            <a:ext cx="5486400" cy="304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C09D7B7-050D-410B-9407-A2063B7F7240}" type="datetime1">
              <a:rPr lang="en-US" smtClean="0"/>
              <a:pPr>
                <a:defRPr/>
              </a:pPr>
              <a:t>11/3/2017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PC Chairs Training: Getting Started Version 2</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5E37F93-02F4-4C16-A02E-AA66C63D8C4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2.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984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0668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4" name="Date Placeholder 3"/>
          <p:cNvSpPr>
            <a:spLocks noGrp="1"/>
          </p:cNvSpPr>
          <p:nvPr>
            <p:ph type="dt" sz="half" idx="2"/>
          </p:nvPr>
        </p:nvSpPr>
        <p:spPr>
          <a:xfrm>
            <a:off x="457200" y="6477000"/>
            <a:ext cx="2133600" cy="24447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defRPr>
            </a:lvl1pPr>
          </a:lstStyle>
          <a:p>
            <a:pPr>
              <a:defRPr/>
            </a:pPr>
            <a:fld id="{887899AC-9D4F-48F7-9896-3136750B3880}" type="datetime1">
              <a:rPr lang="en-US" smtClean="0"/>
              <a:pPr>
                <a:defRPr/>
              </a:pPr>
              <a:t>11/3/2017</a:t>
            </a:fld>
            <a:endParaRPr lang="en-US" dirty="0"/>
          </a:p>
        </p:txBody>
      </p:sp>
      <p:sp>
        <p:nvSpPr>
          <p:cNvPr id="5" name="Footer Placeholder 4"/>
          <p:cNvSpPr>
            <a:spLocks noGrp="1"/>
          </p:cNvSpPr>
          <p:nvPr>
            <p:ph type="ftr" sz="quarter" idx="3"/>
          </p:nvPr>
        </p:nvSpPr>
        <p:spPr>
          <a:xfrm>
            <a:off x="3124200" y="6477000"/>
            <a:ext cx="2895600" cy="244475"/>
          </a:xfrm>
          <a:prstGeom prst="rect">
            <a:avLst/>
          </a:prstGeom>
        </p:spPr>
        <p:txBody>
          <a:bodyPr vert="horz" lIns="91440" tIns="45720" rIns="91440" bIns="45720" rtlCol="0" anchor="ctr"/>
          <a:lstStyle>
            <a:lvl1pPr algn="ctr" fontAlgn="auto">
              <a:spcBef>
                <a:spcPts val="0"/>
              </a:spcBef>
              <a:spcAft>
                <a:spcPts val="0"/>
              </a:spcAft>
              <a:defRPr sz="1000">
                <a:solidFill>
                  <a:schemeClr val="tx1">
                    <a:tint val="75000"/>
                  </a:schemeClr>
                </a:solidFill>
                <a:latin typeface="+mn-lt"/>
              </a:defRPr>
            </a:lvl1p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lIns="91440" tIns="45720" rIns="91440" bIns="45720" rtlCol="0" anchor="ctr"/>
          <a:lstStyle>
            <a:lvl1pPr algn="r" fontAlgn="auto">
              <a:spcBef>
                <a:spcPts val="0"/>
              </a:spcBef>
              <a:spcAft>
                <a:spcPts val="0"/>
              </a:spcAft>
              <a:defRPr sz="1000">
                <a:solidFill>
                  <a:schemeClr val="tx1">
                    <a:tint val="75000"/>
                  </a:schemeClr>
                </a:solidFill>
                <a:latin typeface="+mn-lt"/>
              </a:defRPr>
            </a:lvl1pPr>
          </a:lstStyle>
          <a:p>
            <a:pPr>
              <a:defRPr/>
            </a:pPr>
            <a:fld id="{DD109248-E828-4955-B3BA-9F6E7ACD9F2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Lst>
  <p:hf hdr="0" dt="0"/>
  <p:txStyles>
    <p:titleStyle>
      <a:lvl1pPr algn="l" rtl="0" eaLnBrk="0" fontAlgn="base" hangingPunct="0">
        <a:spcBef>
          <a:spcPct val="0"/>
        </a:spcBef>
        <a:spcAft>
          <a:spcPct val="0"/>
        </a:spcAft>
        <a:defRPr sz="3600" b="1" kern="1200">
          <a:solidFill>
            <a:srgbClr val="376092"/>
          </a:solidFill>
          <a:latin typeface="+mj-lt"/>
          <a:ea typeface="+mj-ea"/>
          <a:cs typeface="+mj-cs"/>
        </a:defRPr>
      </a:lvl1pPr>
      <a:lvl2pPr algn="l" rtl="0" eaLnBrk="0" fontAlgn="base" hangingPunct="0">
        <a:spcBef>
          <a:spcPct val="0"/>
        </a:spcBef>
        <a:spcAft>
          <a:spcPct val="0"/>
        </a:spcAft>
        <a:defRPr sz="3600" b="1">
          <a:solidFill>
            <a:srgbClr val="376092"/>
          </a:solidFill>
          <a:latin typeface="Calibri" pitchFamily="34" charset="0"/>
        </a:defRPr>
      </a:lvl2pPr>
      <a:lvl3pPr algn="l" rtl="0" eaLnBrk="0" fontAlgn="base" hangingPunct="0">
        <a:spcBef>
          <a:spcPct val="0"/>
        </a:spcBef>
        <a:spcAft>
          <a:spcPct val="0"/>
        </a:spcAft>
        <a:defRPr sz="3600" b="1">
          <a:solidFill>
            <a:srgbClr val="376092"/>
          </a:solidFill>
          <a:latin typeface="Calibri" pitchFamily="34" charset="0"/>
        </a:defRPr>
      </a:lvl3pPr>
      <a:lvl4pPr algn="l" rtl="0" eaLnBrk="0" fontAlgn="base" hangingPunct="0">
        <a:spcBef>
          <a:spcPct val="0"/>
        </a:spcBef>
        <a:spcAft>
          <a:spcPct val="0"/>
        </a:spcAft>
        <a:defRPr sz="3600" b="1">
          <a:solidFill>
            <a:srgbClr val="376092"/>
          </a:solidFill>
          <a:latin typeface="Calibri" pitchFamily="34" charset="0"/>
        </a:defRPr>
      </a:lvl4pPr>
      <a:lvl5pPr algn="l" rtl="0" eaLnBrk="0" fontAlgn="base" hangingPunct="0">
        <a:spcBef>
          <a:spcPct val="0"/>
        </a:spcBef>
        <a:spcAft>
          <a:spcPct val="0"/>
        </a:spcAft>
        <a:defRPr sz="3600" b="1">
          <a:solidFill>
            <a:srgbClr val="376092"/>
          </a:solidFill>
          <a:latin typeface="Calibri" pitchFamily="34" charset="0"/>
        </a:defRPr>
      </a:lvl5pPr>
      <a:lvl6pPr marL="457200" algn="l" rtl="0" fontAlgn="base">
        <a:spcBef>
          <a:spcPct val="0"/>
        </a:spcBef>
        <a:spcAft>
          <a:spcPct val="0"/>
        </a:spcAft>
        <a:defRPr sz="3600" b="1">
          <a:solidFill>
            <a:srgbClr val="376092"/>
          </a:solidFill>
          <a:latin typeface="Calibri" pitchFamily="34" charset="0"/>
        </a:defRPr>
      </a:lvl6pPr>
      <a:lvl7pPr marL="914400" algn="l" rtl="0" fontAlgn="base">
        <a:spcBef>
          <a:spcPct val="0"/>
        </a:spcBef>
        <a:spcAft>
          <a:spcPct val="0"/>
        </a:spcAft>
        <a:defRPr sz="3600" b="1">
          <a:solidFill>
            <a:srgbClr val="376092"/>
          </a:solidFill>
          <a:latin typeface="Calibri" pitchFamily="34" charset="0"/>
        </a:defRPr>
      </a:lvl7pPr>
      <a:lvl8pPr marL="1371600" algn="l" rtl="0" fontAlgn="base">
        <a:spcBef>
          <a:spcPct val="0"/>
        </a:spcBef>
        <a:spcAft>
          <a:spcPct val="0"/>
        </a:spcAft>
        <a:defRPr sz="3600" b="1">
          <a:solidFill>
            <a:srgbClr val="376092"/>
          </a:solidFill>
          <a:latin typeface="Calibri" pitchFamily="34" charset="0"/>
        </a:defRPr>
      </a:lvl8pPr>
      <a:lvl9pPr marL="1828800" algn="l" rtl="0" fontAlgn="base">
        <a:spcBef>
          <a:spcPct val="0"/>
        </a:spcBef>
        <a:spcAft>
          <a:spcPct val="0"/>
        </a:spcAft>
        <a:defRPr sz="3600" b="1">
          <a:solidFill>
            <a:srgbClr val="376092"/>
          </a:solidFill>
          <a:latin typeface="Calibri" pitchFamily="34" charset="0"/>
        </a:defRPr>
      </a:lvl9pPr>
    </p:titleStyle>
    <p:bodyStyle>
      <a:lvl1pPr marL="342900" indent="-342900" algn="l" rtl="0" eaLnBrk="0" fontAlgn="base" hangingPunct="0">
        <a:spcBef>
          <a:spcPct val="20000"/>
        </a:spcBef>
        <a:spcAft>
          <a:spcPct val="0"/>
        </a:spcAft>
        <a:buClr>
          <a:srgbClr val="376092"/>
        </a:buClr>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92D050"/>
        </a:buClr>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376092"/>
        </a:buClr>
        <a:buSzPct val="70000"/>
        <a:buFont typeface="Courier New" pitchFamily="49" charset="0"/>
        <a:buChar char="o"/>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324600"/>
            <a:ext cx="9144000" cy="533400"/>
          </a:xfrm>
          <a:prstGeom prst="rect">
            <a:avLst/>
          </a:prstGeom>
          <a:gradFill flip="none" rotWithShape="1">
            <a:gsLst>
              <a:gs pos="0">
                <a:schemeClr val="accent1">
                  <a:tint val="66000"/>
                  <a:satMod val="160000"/>
                </a:schemeClr>
              </a:gs>
              <a:gs pos="50000">
                <a:schemeClr val="accent1">
                  <a:lumMod val="20000"/>
                  <a:lumOff val="8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051" name="Title Placeholder 1"/>
          <p:cNvSpPr>
            <a:spLocks noGrp="1"/>
          </p:cNvSpPr>
          <p:nvPr>
            <p:ph type="title"/>
          </p:nvPr>
        </p:nvSpPr>
        <p:spPr bwMode="auto">
          <a:xfrm>
            <a:off x="457200" y="198438"/>
            <a:ext cx="77724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Text Placeholder 2"/>
          <p:cNvSpPr>
            <a:spLocks noGrp="1"/>
          </p:cNvSpPr>
          <p:nvPr>
            <p:ph type="body" idx="1"/>
          </p:nvPr>
        </p:nvSpPr>
        <p:spPr bwMode="auto">
          <a:xfrm>
            <a:off x="457200" y="1066800"/>
            <a:ext cx="8229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4" name="Date Placeholder 3"/>
          <p:cNvSpPr>
            <a:spLocks noGrp="1"/>
          </p:cNvSpPr>
          <p:nvPr>
            <p:ph type="dt" sz="half" idx="2"/>
          </p:nvPr>
        </p:nvSpPr>
        <p:spPr>
          <a:xfrm>
            <a:off x="457200" y="6477000"/>
            <a:ext cx="2133600" cy="244475"/>
          </a:xfrm>
          <a:prstGeom prst="rect">
            <a:avLst/>
          </a:prstGeom>
        </p:spPr>
        <p:txBody>
          <a:bodyPr vert="horz" lIns="91440" tIns="45720" rIns="91440" bIns="45720" rtlCol="0" anchor="ctr"/>
          <a:lstStyle>
            <a:lvl1pPr algn="l" fontAlgn="auto">
              <a:spcBef>
                <a:spcPts val="0"/>
              </a:spcBef>
              <a:spcAft>
                <a:spcPts val="0"/>
              </a:spcAft>
              <a:defRPr sz="1000" b="1">
                <a:solidFill>
                  <a:prstClr val="black">
                    <a:tint val="75000"/>
                  </a:prstClr>
                </a:solidFill>
                <a:latin typeface="+mn-lt"/>
              </a:defRPr>
            </a:lvl1pPr>
          </a:lstStyle>
          <a:p>
            <a:pPr>
              <a:defRPr/>
            </a:pPr>
            <a:fld id="{102364FF-9738-4D68-A41A-BBAF58594A6A}" type="datetime1">
              <a:rPr lang="en-US" smtClean="0"/>
              <a:pPr>
                <a:defRPr/>
              </a:pPr>
              <a:t>11/3/2017</a:t>
            </a:fld>
            <a:endParaRPr lang="en-US" dirty="0"/>
          </a:p>
        </p:txBody>
      </p:sp>
      <p:sp>
        <p:nvSpPr>
          <p:cNvPr id="5" name="Footer Placeholder 4"/>
          <p:cNvSpPr>
            <a:spLocks noGrp="1"/>
          </p:cNvSpPr>
          <p:nvPr>
            <p:ph type="ftr" sz="quarter" idx="3"/>
          </p:nvPr>
        </p:nvSpPr>
        <p:spPr>
          <a:xfrm>
            <a:off x="3124200" y="6477000"/>
            <a:ext cx="2895600" cy="244475"/>
          </a:xfrm>
          <a:prstGeom prst="rect">
            <a:avLst/>
          </a:prstGeom>
        </p:spPr>
        <p:txBody>
          <a:bodyPr vert="horz" lIns="91440" tIns="45720" rIns="91440" bIns="45720" rtlCol="0" anchor="ctr"/>
          <a:lstStyle>
            <a:lvl1pPr algn="ctr" fontAlgn="auto">
              <a:spcBef>
                <a:spcPts val="0"/>
              </a:spcBef>
              <a:spcAft>
                <a:spcPts val="0"/>
              </a:spcAft>
              <a:defRPr sz="1000">
                <a:solidFill>
                  <a:prstClr val="black">
                    <a:tint val="75000"/>
                  </a:prstClr>
                </a:solidFill>
                <a:latin typeface="+mn-lt"/>
              </a:defRPr>
            </a:lvl1p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4"/>
          </p:nvPr>
        </p:nvSpPr>
        <p:spPr>
          <a:xfrm>
            <a:off x="6553200" y="6477000"/>
            <a:ext cx="2133600" cy="244475"/>
          </a:xfrm>
          <a:prstGeom prst="rect">
            <a:avLst/>
          </a:prstGeom>
        </p:spPr>
        <p:txBody>
          <a:bodyPr vert="horz" lIns="91440" tIns="45720" rIns="91440" bIns="45720" rtlCol="0" anchor="ctr"/>
          <a:lstStyle>
            <a:lvl1pPr algn="r" fontAlgn="auto">
              <a:spcBef>
                <a:spcPts val="0"/>
              </a:spcBef>
              <a:spcAft>
                <a:spcPts val="0"/>
              </a:spcAft>
              <a:defRPr sz="1000" b="1">
                <a:solidFill>
                  <a:prstClr val="black">
                    <a:tint val="75000"/>
                  </a:prstClr>
                </a:solidFill>
                <a:latin typeface="+mn-lt"/>
              </a:defRPr>
            </a:lvl1pPr>
          </a:lstStyle>
          <a:p>
            <a:pPr>
              <a:defRPr/>
            </a:pPr>
            <a:fld id="{84E9C4F8-D103-4B06-9832-582DF211C01C}" type="slidenum">
              <a:rPr lang="en-US"/>
              <a:pPr>
                <a:defRPr/>
              </a:pPr>
              <a:t>‹#›</a:t>
            </a:fld>
            <a:endParaRPr lang="en-US" dirty="0"/>
          </a:p>
        </p:txBody>
      </p:sp>
      <p:cxnSp>
        <p:nvCxnSpPr>
          <p:cNvPr id="8" name="Straight Connector 7"/>
          <p:cNvCxnSpPr/>
          <p:nvPr/>
        </p:nvCxnSpPr>
        <p:spPr>
          <a:xfrm>
            <a:off x="0" y="914400"/>
            <a:ext cx="914400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6324600"/>
            <a:ext cx="9144000" cy="0"/>
          </a:xfrm>
          <a:prstGeom prst="line">
            <a:avLst/>
          </a:prstGeom>
          <a:ln w="76200">
            <a:solidFill>
              <a:srgbClr val="FFFF00">
                <a:alpha val="50196"/>
              </a:srgbClr>
            </a:solidFill>
          </a:ln>
        </p:spPr>
        <p:style>
          <a:lnRef idx="1">
            <a:schemeClr val="accent1"/>
          </a:lnRef>
          <a:fillRef idx="0">
            <a:schemeClr val="accent1"/>
          </a:fillRef>
          <a:effectRef idx="0">
            <a:schemeClr val="accent1"/>
          </a:effectRef>
          <a:fontRef idx="minor">
            <a:schemeClr val="tx1"/>
          </a:fontRef>
        </p:style>
      </p:cxnSp>
      <p:pic>
        <p:nvPicPr>
          <p:cNvPr id="2058" name="Picture 11" descr="C:\Users\sreiniche\AppData\Local\Microsoft\Windows\Temporary Internet Files\Content.Outlook\N2DAJC5E\ASHRAE_logo_cmyk-transparent.gif"/>
          <p:cNvPicPr>
            <a:picLocks noChangeAspect="1" noChangeArrowheads="1"/>
          </p:cNvPicPr>
          <p:nvPr userDrawn="1"/>
        </p:nvPicPr>
        <p:blipFill>
          <a:blip r:embed="rId10"/>
          <a:srcRect/>
          <a:stretch>
            <a:fillRect/>
          </a:stretch>
        </p:blipFill>
        <p:spPr bwMode="auto">
          <a:xfrm>
            <a:off x="7696200" y="0"/>
            <a:ext cx="1317625" cy="914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Lst>
  <p:hf hdr="0" dt="0"/>
  <p:txStyles>
    <p:titleStyle>
      <a:lvl1pPr algn="l" rtl="0" eaLnBrk="0" fontAlgn="base" hangingPunct="0">
        <a:spcBef>
          <a:spcPct val="0"/>
        </a:spcBef>
        <a:spcAft>
          <a:spcPct val="0"/>
        </a:spcAft>
        <a:defRPr sz="3600" b="1" kern="1200">
          <a:solidFill>
            <a:srgbClr val="0033CC"/>
          </a:solidFill>
          <a:latin typeface="Arial" pitchFamily="34" charset="0"/>
          <a:ea typeface="+mj-ea"/>
          <a:cs typeface="Arial" pitchFamily="34" charset="0"/>
        </a:defRPr>
      </a:lvl1pPr>
      <a:lvl2pPr algn="l" rtl="0" eaLnBrk="0" fontAlgn="base" hangingPunct="0">
        <a:spcBef>
          <a:spcPct val="0"/>
        </a:spcBef>
        <a:spcAft>
          <a:spcPct val="0"/>
        </a:spcAft>
        <a:defRPr sz="3600" b="1">
          <a:solidFill>
            <a:srgbClr val="0033CC"/>
          </a:solidFill>
          <a:latin typeface="Arial" charset="0"/>
          <a:cs typeface="Arial" charset="0"/>
        </a:defRPr>
      </a:lvl2pPr>
      <a:lvl3pPr algn="l" rtl="0" eaLnBrk="0" fontAlgn="base" hangingPunct="0">
        <a:spcBef>
          <a:spcPct val="0"/>
        </a:spcBef>
        <a:spcAft>
          <a:spcPct val="0"/>
        </a:spcAft>
        <a:defRPr sz="3600" b="1">
          <a:solidFill>
            <a:srgbClr val="0033CC"/>
          </a:solidFill>
          <a:latin typeface="Arial" charset="0"/>
          <a:cs typeface="Arial" charset="0"/>
        </a:defRPr>
      </a:lvl3pPr>
      <a:lvl4pPr algn="l" rtl="0" eaLnBrk="0" fontAlgn="base" hangingPunct="0">
        <a:spcBef>
          <a:spcPct val="0"/>
        </a:spcBef>
        <a:spcAft>
          <a:spcPct val="0"/>
        </a:spcAft>
        <a:defRPr sz="3600" b="1">
          <a:solidFill>
            <a:srgbClr val="0033CC"/>
          </a:solidFill>
          <a:latin typeface="Arial" charset="0"/>
          <a:cs typeface="Arial" charset="0"/>
        </a:defRPr>
      </a:lvl4pPr>
      <a:lvl5pPr algn="l" rtl="0" eaLnBrk="0" fontAlgn="base" hangingPunct="0">
        <a:spcBef>
          <a:spcPct val="0"/>
        </a:spcBef>
        <a:spcAft>
          <a:spcPct val="0"/>
        </a:spcAft>
        <a:defRPr sz="3600" b="1">
          <a:solidFill>
            <a:srgbClr val="0033CC"/>
          </a:solidFill>
          <a:latin typeface="Arial" charset="0"/>
          <a:cs typeface="Arial" charset="0"/>
        </a:defRPr>
      </a:lvl5pPr>
      <a:lvl6pPr marL="457200" algn="l" rtl="0" fontAlgn="base">
        <a:spcBef>
          <a:spcPct val="0"/>
        </a:spcBef>
        <a:spcAft>
          <a:spcPct val="0"/>
        </a:spcAft>
        <a:defRPr sz="3600" b="1">
          <a:solidFill>
            <a:srgbClr val="376092"/>
          </a:solidFill>
          <a:latin typeface="Calibri" pitchFamily="34" charset="0"/>
        </a:defRPr>
      </a:lvl6pPr>
      <a:lvl7pPr marL="914400" algn="l" rtl="0" fontAlgn="base">
        <a:spcBef>
          <a:spcPct val="0"/>
        </a:spcBef>
        <a:spcAft>
          <a:spcPct val="0"/>
        </a:spcAft>
        <a:defRPr sz="3600" b="1">
          <a:solidFill>
            <a:srgbClr val="376092"/>
          </a:solidFill>
          <a:latin typeface="Calibri" pitchFamily="34" charset="0"/>
        </a:defRPr>
      </a:lvl7pPr>
      <a:lvl8pPr marL="1371600" algn="l" rtl="0" fontAlgn="base">
        <a:spcBef>
          <a:spcPct val="0"/>
        </a:spcBef>
        <a:spcAft>
          <a:spcPct val="0"/>
        </a:spcAft>
        <a:defRPr sz="3600" b="1">
          <a:solidFill>
            <a:srgbClr val="376092"/>
          </a:solidFill>
          <a:latin typeface="Calibri" pitchFamily="34" charset="0"/>
        </a:defRPr>
      </a:lvl8pPr>
      <a:lvl9pPr marL="1828800" algn="l" rtl="0" fontAlgn="base">
        <a:spcBef>
          <a:spcPct val="0"/>
        </a:spcBef>
        <a:spcAft>
          <a:spcPct val="0"/>
        </a:spcAft>
        <a:defRPr sz="3600" b="1">
          <a:solidFill>
            <a:srgbClr val="376092"/>
          </a:solidFill>
          <a:latin typeface="Calibri" pitchFamily="34" charset="0"/>
        </a:defRPr>
      </a:lvl9pPr>
    </p:titleStyle>
    <p:bodyStyle>
      <a:lvl1pPr marL="342900" indent="-342900" algn="l" rtl="0" eaLnBrk="0" fontAlgn="base" hangingPunct="0">
        <a:spcBef>
          <a:spcPct val="20000"/>
        </a:spcBef>
        <a:spcAft>
          <a:spcPct val="0"/>
        </a:spcAft>
        <a:buClr>
          <a:srgbClr val="0033CC"/>
        </a:buClr>
        <a:buFont typeface="Arial" charset="0"/>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rgbClr val="0033CC"/>
        </a:buClr>
        <a:buFont typeface="Arial" charset="0"/>
        <a:buChar char="•"/>
        <a:defRPr sz="24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rgbClr val="0033CC"/>
        </a:buClr>
        <a:buSzPct val="70000"/>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shrae.org/pchairstoolk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www.ashrae.org/codeofethics"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ashrae.org/pchairstoolkit"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www.ashrae.org/standards-research--technology/standards--guidelines/pc-chairs-toolkit"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ashrae.org/resources--publications/free-resources/ashrae-terminology"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www.ashrae.org/standards-research--technology/standards--guidelines/pc-chairs-toolkit"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hyperlink" Target="https://www.ashrae.org/resources--publications/free-resources/listserves" TargetMode="Externa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mailto:sreiniche@ashrae.org"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hyperlink" Target="mailto:cmanning@ashrae.org" TargetMode="External"/><Relationship Id="rId5" Type="http://schemas.openxmlformats.org/officeDocument/2006/relationships/hyperlink" Target="mailto:tmlisle@ashrae.org" TargetMode="External"/><Relationship Id="rId4" Type="http://schemas.openxmlformats.org/officeDocument/2006/relationships/hyperlink" Target="mailto:sleblanc@ashrae.org"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mailto:mweber@ashrae.org"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hyperlink" Target="mailto:njones@ashrae.org" TargetMode="External"/><Relationship Id="rId5" Type="http://schemas.openxmlformats.org/officeDocument/2006/relationships/hyperlink" Target="mailto:hetheridge@ashrae.org" TargetMode="External"/><Relationship Id="rId4" Type="http://schemas.openxmlformats.org/officeDocument/2006/relationships/hyperlink" Target="mailto:sferguson@ashrae.org"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mailto:amcfarlin@ashrae.org" TargetMode="External"/><Relationship Id="rId2" Type="http://schemas.openxmlformats.org/officeDocument/2006/relationships/hyperlink" Target="mailto:bfulks@ashrae.org" TargetMode="External"/><Relationship Id="rId1" Type="http://schemas.openxmlformats.org/officeDocument/2006/relationships/slideLayout" Target="../slideLayouts/slideLayout4.xml"/><Relationship Id="rId4" Type="http://schemas.openxmlformats.org/officeDocument/2006/relationships/hyperlink" Target="mailto:kshingles@ashrae.org" TargetMode="External"/></Relationships>
</file>

<file path=ppt/slides/_rels/slide4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ctrTitle"/>
          </p:nvPr>
        </p:nvSpPr>
        <p:spPr>
          <a:xfrm>
            <a:off x="685800" y="2130425"/>
            <a:ext cx="6629400" cy="1470025"/>
          </a:xfrm>
        </p:spPr>
        <p:txBody>
          <a:bodyPr>
            <a:noAutofit/>
          </a:bodyPr>
          <a:lstStyle/>
          <a:p>
            <a:r>
              <a:rPr lang="en-US" sz="3200" dirty="0" smtClean="0"/>
              <a:t>Getting Started – An Overview of the Standards Writing Process, Version 2</a:t>
            </a:r>
          </a:p>
        </p:txBody>
      </p:sp>
      <p:sp>
        <p:nvSpPr>
          <p:cNvPr id="6" name="Subtitle 5"/>
          <p:cNvSpPr>
            <a:spLocks noGrp="1"/>
          </p:cNvSpPr>
          <p:nvPr>
            <p:ph type="subTitle" idx="1"/>
          </p:nvPr>
        </p:nvSpPr>
        <p:spPr>
          <a:xfrm>
            <a:off x="685800" y="3886200"/>
            <a:ext cx="6553200" cy="2209800"/>
          </a:xfrm>
        </p:spPr>
        <p:txBody>
          <a:bodyPr/>
          <a:lstStyle/>
          <a:p>
            <a:r>
              <a:rPr lang="en-US" sz="2000" dirty="0" smtClean="0">
                <a:solidFill>
                  <a:schemeClr val="tx1"/>
                </a:solidFill>
              </a:rPr>
              <a:t>Intended Audience – PC Chairs and Vice Chairs, but open to everyone</a:t>
            </a:r>
          </a:p>
          <a:p>
            <a:endParaRPr lang="en-US" sz="2000" dirty="0" smtClean="0">
              <a:solidFill>
                <a:schemeClr val="tx1"/>
              </a:solidFill>
            </a:endParaRPr>
          </a:p>
          <a:p>
            <a:r>
              <a:rPr lang="en-US" sz="2000" dirty="0" smtClean="0">
                <a:solidFill>
                  <a:schemeClr val="tx1"/>
                </a:solidFill>
              </a:rPr>
              <a:t>Information that you will need is located in the PC Chairs Toolkit at this link: </a:t>
            </a:r>
            <a:r>
              <a:rPr lang="en-US" sz="2000" u="sng" dirty="0" smtClean="0">
                <a:hlinkClick r:id="rId2"/>
              </a:rPr>
              <a:t>www.ashrae.org/pcchairstoolkit</a:t>
            </a:r>
            <a:endParaRPr lang="en-US" sz="2000" dirty="0" smtClean="0"/>
          </a:p>
          <a:p>
            <a:endParaRPr lang="en-US" sz="2000" dirty="0" smtClean="0">
              <a:solidFill>
                <a:schemeClr val="tx1"/>
              </a:solidFill>
            </a:endParaRPr>
          </a:p>
          <a:p>
            <a:endParaRPr lang="en-US" sz="2000" dirty="0" smtClean="0">
              <a:solidFill>
                <a:schemeClr val="tx1"/>
              </a:solidFill>
            </a:endParaRPr>
          </a:p>
          <a:p>
            <a:endParaRPr lang="en-US" dirty="0"/>
          </a:p>
        </p:txBody>
      </p:sp>
      <p:sp>
        <p:nvSpPr>
          <p:cNvPr id="5" name="Footer Placeholder 4"/>
          <p:cNvSpPr>
            <a:spLocks noGrp="1"/>
          </p:cNvSpPr>
          <p:nvPr>
            <p:ph type="ftr" sz="quarter" idx="11"/>
          </p:nvPr>
        </p:nvSpPr>
        <p:spPr/>
        <p:txBody>
          <a:bodyPr/>
          <a:lstStyle/>
          <a:p>
            <a:r>
              <a:rPr lang="en-US" dirty="0" smtClean="0"/>
              <a:t>PC Chairs Training: Getting Started Version 2</a:t>
            </a:r>
            <a:endParaRPr lang="en-US" dirty="0"/>
          </a:p>
        </p:txBody>
      </p:sp>
      <p:sp>
        <p:nvSpPr>
          <p:cNvPr id="4" name="Slide Number Placeholder 3"/>
          <p:cNvSpPr>
            <a:spLocks noGrp="1"/>
          </p:cNvSpPr>
          <p:nvPr>
            <p:ph type="sldNum" sz="quarter" idx="12"/>
          </p:nvPr>
        </p:nvSpPr>
        <p:spPr/>
        <p:txBody>
          <a:bodyPr/>
          <a:lstStyle/>
          <a:p>
            <a:fld id="{D073B65D-C1FD-4536-AA7C-137B179BD106}" type="slidenum">
              <a:rPr lang="en-US" smtClean="0"/>
              <a:pPr/>
              <a:t>1</a:t>
            </a:fld>
            <a:endParaRPr lang="en-US" dirty="0"/>
          </a:p>
        </p:txBody>
      </p:sp>
    </p:spTree>
  </p:cSld>
  <p:clrMapOvr>
    <a:masterClrMapping/>
  </p:clrMapOvr>
  <p:transition advTm="15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latin typeface="Arial" charset="0"/>
                <a:cs typeface="Arial" charset="0"/>
              </a:rPr>
              <a:t>Balance vs. Dominance</a:t>
            </a:r>
          </a:p>
        </p:txBody>
      </p:sp>
      <p:sp>
        <p:nvSpPr>
          <p:cNvPr id="14339" name="Content Placeholder 2"/>
          <p:cNvSpPr>
            <a:spLocks noGrp="1"/>
          </p:cNvSpPr>
          <p:nvPr>
            <p:ph idx="1"/>
          </p:nvPr>
        </p:nvSpPr>
        <p:spPr/>
        <p:txBody>
          <a:bodyPr>
            <a:normAutofit/>
          </a:bodyPr>
          <a:lstStyle/>
          <a:p>
            <a:r>
              <a:rPr lang="en-US" dirty="0" smtClean="0">
                <a:latin typeface="Arial" charset="0"/>
                <a:cs typeface="Arial" charset="0"/>
              </a:rPr>
              <a:t>Balance and a lack of dominance are </a:t>
            </a:r>
            <a:r>
              <a:rPr lang="en-US" dirty="0" smtClean="0">
                <a:solidFill>
                  <a:srgbClr val="0033CC"/>
                </a:solidFill>
                <a:latin typeface="Arial" charset="0"/>
                <a:cs typeface="Arial" charset="0"/>
              </a:rPr>
              <a:t>two distinct</a:t>
            </a:r>
            <a:r>
              <a:rPr lang="en-US" dirty="0" smtClean="0">
                <a:latin typeface="Arial" charset="0"/>
                <a:cs typeface="Arial" charset="0"/>
              </a:rPr>
              <a:t> considerations: </a:t>
            </a:r>
          </a:p>
          <a:p>
            <a:pPr lvl="1"/>
            <a:r>
              <a:rPr lang="en-US" dirty="0" smtClean="0">
                <a:latin typeface="Arial" charset="0"/>
                <a:cs typeface="Arial" charset="0"/>
              </a:rPr>
              <a:t>The existence of a balanced consensus body does </a:t>
            </a:r>
            <a:r>
              <a:rPr lang="en-US" dirty="0" smtClean="0">
                <a:solidFill>
                  <a:srgbClr val="0033CC"/>
                </a:solidFill>
                <a:latin typeface="Arial" charset="0"/>
                <a:cs typeface="Arial" charset="0"/>
              </a:rPr>
              <a:t>not preclude </a:t>
            </a:r>
            <a:r>
              <a:rPr lang="en-US" dirty="0" smtClean="0">
                <a:latin typeface="Arial" charset="0"/>
                <a:cs typeface="Arial" charset="0"/>
              </a:rPr>
              <a:t>the exercise of dominance. </a:t>
            </a:r>
          </a:p>
          <a:p>
            <a:pPr lvl="1"/>
            <a:r>
              <a:rPr lang="en-US" dirty="0" smtClean="0">
                <a:latin typeface="Arial" charset="0"/>
                <a:cs typeface="Arial" charset="0"/>
              </a:rPr>
              <a:t>Similarly, the existence of a less than perfectly balanced consensus body does not necessarily reflect a process in which dominance automatically occurs.</a:t>
            </a:r>
          </a:p>
          <a:p>
            <a:r>
              <a:rPr lang="en-US" dirty="0" smtClean="0">
                <a:latin typeface="Arial" charset="0"/>
                <a:cs typeface="Arial" charset="0"/>
              </a:rPr>
              <a:t>Balance is quantifiable, dominance is not: work with your SPLS Liaison if there is any indication of dominance in your committee.</a:t>
            </a:r>
          </a:p>
        </p:txBody>
      </p:sp>
      <p:sp>
        <p:nvSpPr>
          <p:cNvPr id="4" name="Slide Number Placeholder 3"/>
          <p:cNvSpPr>
            <a:spLocks noGrp="1"/>
          </p:cNvSpPr>
          <p:nvPr>
            <p:ph type="sldNum" sz="quarter" idx="12"/>
          </p:nvPr>
        </p:nvSpPr>
        <p:spPr/>
        <p:txBody>
          <a:bodyPr/>
          <a:lstStyle/>
          <a:p>
            <a:pPr>
              <a:defRPr/>
            </a:pPr>
            <a:fld id="{DA0976E5-CF6F-41BB-B0E0-4ACC6012CBB3}" type="slidenum">
              <a:rPr lang="en-US" smtClean="0"/>
              <a:pPr>
                <a:defRPr/>
              </a:pPr>
              <a:t>10</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3"/>
          <p:cNvSpPr>
            <a:spLocks noGrp="1"/>
          </p:cNvSpPr>
          <p:nvPr>
            <p:ph type="title"/>
          </p:nvPr>
        </p:nvSpPr>
        <p:spPr/>
        <p:txBody>
          <a:bodyPr/>
          <a:lstStyle/>
          <a:p>
            <a:r>
              <a:rPr lang="en-US" dirty="0" smtClean="0">
                <a:latin typeface="Arial" charset="0"/>
                <a:cs typeface="Arial" charset="0"/>
              </a:rPr>
              <a:t>Consensus</a:t>
            </a:r>
          </a:p>
        </p:txBody>
      </p:sp>
      <p:sp>
        <p:nvSpPr>
          <p:cNvPr id="17411" name="Rectangle 2"/>
          <p:cNvSpPr>
            <a:spLocks noGrp="1" noChangeArrowheads="1"/>
          </p:cNvSpPr>
          <p:nvPr>
            <p:ph idx="1"/>
          </p:nvPr>
        </p:nvSpPr>
        <p:spPr/>
        <p:txBody>
          <a:bodyPr>
            <a:normAutofit/>
          </a:bodyPr>
          <a:lstStyle/>
          <a:p>
            <a:r>
              <a:rPr lang="en-US" u="sng" dirty="0" smtClean="0">
                <a:latin typeface="Arial" charset="0"/>
                <a:cs typeface="Arial" charset="0"/>
              </a:rPr>
              <a:t>Consensus defined:</a:t>
            </a:r>
            <a:r>
              <a:rPr lang="en-US" dirty="0" smtClean="0">
                <a:latin typeface="Arial" charset="0"/>
                <a:cs typeface="Arial" charset="0"/>
              </a:rPr>
              <a:t> </a:t>
            </a:r>
            <a:r>
              <a:rPr lang="en-US" i="1" dirty="0" smtClean="0">
                <a:solidFill>
                  <a:srgbClr val="0033CC"/>
                </a:solidFill>
                <a:latin typeface="Arial" charset="0"/>
                <a:cs typeface="Arial" charset="0"/>
              </a:rPr>
              <a:t>Substantial agreement</a:t>
            </a:r>
            <a:r>
              <a:rPr lang="en-US" i="1" dirty="0" smtClean="0">
                <a:latin typeface="Arial" charset="0"/>
                <a:cs typeface="Arial" charset="0"/>
              </a:rPr>
              <a:t>, </a:t>
            </a:r>
            <a:r>
              <a:rPr lang="en-US" dirty="0" smtClean="0">
                <a:latin typeface="Arial" charset="0"/>
                <a:cs typeface="Arial" charset="0"/>
              </a:rPr>
              <a:t>in the judgment of a duly appointed authority, reached by directly and materially affected interest categories</a:t>
            </a:r>
          </a:p>
          <a:p>
            <a:r>
              <a:rPr lang="en-US" i="1" dirty="0" smtClean="0">
                <a:solidFill>
                  <a:srgbClr val="0033CC"/>
                </a:solidFill>
                <a:latin typeface="Arial" charset="0"/>
                <a:cs typeface="Arial" charset="0"/>
              </a:rPr>
              <a:t>Substantial agreement </a:t>
            </a:r>
            <a:r>
              <a:rPr lang="en-US" dirty="0" smtClean="0">
                <a:latin typeface="Arial" charset="0"/>
                <a:cs typeface="Arial" charset="0"/>
              </a:rPr>
              <a:t>means </a:t>
            </a:r>
            <a:r>
              <a:rPr lang="en-US" dirty="0" smtClean="0">
                <a:solidFill>
                  <a:srgbClr val="0033CC"/>
                </a:solidFill>
                <a:latin typeface="Arial" charset="0"/>
                <a:cs typeface="Arial" charset="0"/>
              </a:rPr>
              <a:t>more than a simple majority </a:t>
            </a:r>
            <a:r>
              <a:rPr lang="en-US" dirty="0" smtClean="0">
                <a:latin typeface="Arial" charset="0"/>
                <a:cs typeface="Arial" charset="0"/>
              </a:rPr>
              <a:t>but not necessarily unanimity</a:t>
            </a:r>
          </a:p>
          <a:p>
            <a:r>
              <a:rPr lang="en-US" dirty="0" smtClean="0">
                <a:latin typeface="Arial" charset="0"/>
                <a:cs typeface="Arial" charset="0"/>
              </a:rPr>
              <a:t>Consensus </a:t>
            </a:r>
            <a:r>
              <a:rPr lang="en-US" dirty="0" smtClean="0">
                <a:solidFill>
                  <a:srgbClr val="0033CC"/>
                </a:solidFill>
                <a:latin typeface="Arial" charset="0"/>
                <a:cs typeface="Arial" charset="0"/>
              </a:rPr>
              <a:t>requires</a:t>
            </a:r>
            <a:r>
              <a:rPr lang="en-US" dirty="0" smtClean="0">
                <a:latin typeface="Arial" charset="0"/>
                <a:cs typeface="Arial" charset="0"/>
              </a:rPr>
              <a:t> that all views and objections be considered, and that a concerted effort be made toward their resolution</a:t>
            </a:r>
          </a:p>
        </p:txBody>
      </p:sp>
      <p:sp>
        <p:nvSpPr>
          <p:cNvPr id="48132" name="Slide Number Placeholder 5"/>
          <p:cNvSpPr>
            <a:spLocks noGrp="1"/>
          </p:cNvSpPr>
          <p:nvPr>
            <p:ph type="sldNum" sz="quarter" idx="12"/>
          </p:nvPr>
        </p:nvSpPr>
        <p:spPr>
          <a:xfrm>
            <a:off x="5486400" y="6248400"/>
            <a:ext cx="3352800" cy="365125"/>
          </a:xfrm>
        </p:spPr>
        <p:txBody>
          <a:bodyPr/>
          <a:lstStyle/>
          <a:p>
            <a:pPr>
              <a:defRPr/>
            </a:pPr>
            <a:fld id="{89D81766-45F9-4B8B-B760-23BAF801868A}" type="slidenum">
              <a:rPr lang="en-US" smtClean="0"/>
              <a:pPr>
                <a:defRPr/>
              </a:pPr>
              <a:t>11</a:t>
            </a:fld>
            <a:endParaRPr lang="en-US" dirty="0" smtClean="0"/>
          </a:p>
        </p:txBody>
      </p:sp>
      <p:sp>
        <p:nvSpPr>
          <p:cNvPr id="17413" name="AutoShape 2" descr="data:image/jpg;base64,/9j/4AAQSkZJRgABAQAAAQABAAD/2wBDAAkGBwgHBgkIBwgKCgkLDRYPDQwMDRsUFRAWIB0iIiAdHx8kKDQsJCYxJx8fLT0tMTU3Ojo6Iys/RD84QzQ5Ojf/2wBDAQoKCg0MDRoPDxo3JR8lNzc3Nzc3Nzc3Nzc3Nzc3Nzc3Nzc3Nzc3Nzc3Nzc3Nzc3Nzc3Nzc3Nzc3Nzc3Nzc3Nzf/wAARCACDAMYDASIAAhEBAxEB/8QAHAAAAAcBAQAAAAAAAAAAAAAAAAECAwQFBgcI/8QAPxAAAQMCBAMFBAgEBQUAAAAAAQACAwQRBRIhMQZBURMiYXGBBzKRoRQVI0JSYrHBcoLh8DNDU9HxFiQlNJL/xAAZAQADAQEBAAAAAAAAAAAAAAAAAQIDBAX/xAAgEQACAgIDAQEBAQAAAAAAAAAAAQIRAyESMUEEE1Ei/9oADAMBAAIRAxEAPwDk7yRqEjOU5LE9rQ5ozNPNM636LRgLuSkkXSo4ZJPcaSpcWHOcLyuAHRQx0QCn4KZ8xGhDebuqsYqSBnLMepT22g26BTZSiNwxtiaGtHqu8cBYz9cYDA+Qjt4R2Uo8RsfULhYC2fsyxf6vx0UsrrQ1fc8n/dP7eqia0aRdHY3jRQ5LxSMmG7Dc+XP5Ka4EhMSNzAgjRcWRbtHRH+E/OCLjY7IAqHRSExZDuzu+nJSAV3wkpRTRxSjxk0N4i4GkkYRcOYWkdbheYJWlkr2EAFpIsF6brT3NdhqvNeIvjlr6iWO+R8rnNuLaEkrREkQ7rU8Bh3b1QaLgNbf4rLkDxWr4Ace3q42Aasa4n1/qkykdDoL3F1cxizNVT4eHGRoKut9Aoq2aMSWZt9lU10XfNld2sFW1bbklapGTKR8F0TYGtU57QAo0jgDYIaSGmEwd8W5LS4NSOfaR9wOir8Fw11Q8SSCzB1WhqpW01OWtNiRZtuS55SXbLSb0hntA+aQja9h5IJmnAjjDnkNzfiNkFzW3s6aS0ecaUtdM1r9I3OAudPVW76CkiHdaHP63uqeIZnFzu7pseSehkc0DLoOV+i9CMqRx1ZKc4DRoA8kknxROlzHWyIa7aqW7KSDR2RDdOsZffdSMJjblSIS6KRskZLXtILXDkUlrU/DGXuAAuh0lsEm3SO88P4g3FsHpqxpF5GXcOjuY+N1LeLLG+ziqELZMPz3Y4dowE7HZw/Q+i20oXHOmrR0U4umQw7sZw77rhYj9FMDrKJUszMtz6o6aYPiBce8NHDxVfLPbgyM8bSkiUWCYZXWsdF5kro+xq54v9OVzfgSvRk+ICmlbmIDbrzpikrZcSqZLgB0z3Dxu4ld1nMk2MAkBar2eEfTqw8+xH6rLsaZBZjHuP5Wkq+4Ne+DF3x5XtLoXZmlpFtrKZNFxi/UdJoKlrajKVewd45tbFYvBa6J9W5kju8FuKVzHMFjy0Sx7HkdAlOlgq2oda4T9fiNHRutPOwH8I1PwWaxHiOO5+jRE9C8/sFsZEyoky7mw8VFhqqNjw+oqGBoOvev+iy9VWT1c15nkt/CNlCrpi10TNAC6yiUeRSdHRKvjWjpKfJh1O6d4Fszu60em5WdquLMSqQSXsiLhvG3Uepus06XswegRfSmyMIG6Pzj6gUmuiXNWuqDnnfJI7q9xJQUCI3YNdeaC0SJMyfcDPG58UvPZhumc+tijJWFtGqSY8XWvbkgx5aE0CjDuSOQUSWVAB7x/qpMVTG7fu+are6dxqjDW8nEeaLCjQUUQqZmRMkjBebAudZa76gFDCM1nlw95c1Y2YuaGDtHONg1mpPkE8zEK6mLo+0mhto6M3HyScVJUOEnGVm7w2ufg2KRzi5bG65F9xsR8F16FzZomTMdma8BwI6HVebmY5U2PanMAdeZ+a7j7OMT+teE6WZ1i6Iuhdb8p0+RC5/xcOzonmU+jQ5NCovY/anlfdTikEXWEoNO0ClaooMawaSrAdFUBltw4FUtFw9TUOZtRS0xmzEl7WA3B8SFtJWlzC23kqiF4mEkJOWeE2B6g7KJ5JN0zfFFJaIbY4GEBkbT/AAiyblw8StldFT2kfbvEAH4pymxAMqXU8lNK+aM65WXB9dla0bpJS980QY0nuNPJPDJJ2Xmg2qZQcNcE9rJLU1sr43h9hEwA3HW/x5clRcVYhVYdi9ZQMmkbBFJZjQd2kAj9V1DDnhs5YAAHi3w/srnvtYoewxenxBrO7URZCbfeb/Qj4Fejido8zKqkY91S+Q3sbE3uT+ybqavsYy46nlyUcv6pqbvtIK2MhX1g293jKSo9XKajK9pBDTcAKISYrhwu3qmnSkHMzQpXYFmX9o0WO6ZmGWzgbHqo0VSD1HhdOySdoLAADwTAdjqdNRcoKNY2GtkFaaEUZdcpwHTVMjdG9/LqsDSx0EX0KNhuSmGm3NLa7olQ+Q8UPNIzFHdFCsfp5HQzxyMJBY4OHmDcL0PxLQUOK4PNHiNOyaMWcL3BBuNnDULztTN7WphiG8kjWfE2/deisccGYNO3NuWt0P5gh6xyZcNzSMbBwHw057ZHQ1RH4PpJt+l/mtjw/HQ4SwUGH07KaAnMGs2zczfroFW0z2NDQCNuakuJd7twb6OC8rHnm+2epPBGnSNRmBAKQ5wCrYKyWaHujvjdLZL9IuM/ebuL7Ldz/hy/nXY7UVIjdl6jkqDFzPAW4jTxlzoiM7ALl8fMDqRuPXqrZzGulc374Gx6Jime6OaSlqB3hd0buT29PMbfA+XPO29nTjaj0M0ccdfaroZ43Bwvl/Ef2KmNks0XabjodFnMQOHYdVXqorQyusHNJAB3ANvldSBXUwDXUctm263HwRGdI0lDk9F8yodHIx/4XXS+OMJ+veG54oG554wJ4Lc3C+nqCR6hUNdXzwURcYg7tAQHBwsFecEYkK7BGMc/NNSuMT9deo+R+S7vnnujg+rE0uRwh8rRqDdNPqdNzbotD7R8GOB8RTdiy1LVXmhNtBc95vofkQse+Q8zZdlnCHU1Ep/ww0DyvdQ3VD7nPDfxabJ4y62Aueg5rccH8LUdSG1mKvZKb3bTsN2/zHn5DRQ5JFJNmNwnCMRxqTLhlDUym9i5rO43zdsFfO4A4ljBMsVPGwbvdVMAHzXQ8X4jpcGphT0rGGVos1jdGs+C59jXElbWFwlne7wvoElNvoOKK6swFlBYVWNxB53ZAx0lvXRBV4ZLUuL3EnxKC1UW/SbKISFGHa6pbqJ4/wAwf/KXDRt7Vn0iUiO/eLG3IHgCR+qzoY1mPVHnPIrbU2EcDfQu1OK4pUVFv8B7Gw6+gP6rO11Jh7ZD9GEjW8gZL29VVMRWZ3dUoSHmU72MHV3qUTmQ2yta4vOwulQFnwrEKjHaQyENhhkEsjjsA03+Zsuu43jkTqKONrw4SPB01Fh/Wyx/APCwmHb10WaN33SujDh3CTA2E0MRa0WDrWcP5t0p/wCsTiu2a4pKGRSfhQUNeyVoDJGnzKuKSRzgNdFVYnwnJSF1ThMjnBuroTq4eR5+W6hUGLBrskpLHDS56rx5YJYns9qGWOaNxNfTVAgqAXHuv0PTwUGtqzhmPx1ge/sahgY9l+7pvp11B9FAqsUiEB+1btumpMVp8Zw9sMBBqodbN1sRzPgq5dV4JY1e/S84lkkMcVfh7iaukPaNjadJWfeYfMbeICeFTHilJDU050eA+Mkag/3oVl+F+J6StklopTlqIr6O8NCL9QpFHilPhOLupJHhkNS4ujB5OO4Hqpk3dP0UYUteFzVshqaB5ka3Pms5juTgdviqWsoYn0wlpHtDyLkHQ381Mq6mGLEo5Jjlp53tZLl5HYO8OhPks/xB/wCOxqVlDiLXU8neytILWutqLqUtWaRdOrET4lM2FlM95klbsMtmj4K14Mq66nZWMpiMkhBfK7Zrh066ckjAMI+sqHt6p14HuJbkNnPtp6DdaRkEVPC2GnjbHG0Wa1osAu/BjlqTOD688XcI7OX+0aSsNc19VPNKy3dzbDrZYxkrXE7keK7PxFg8eJ0zmPAzW7q5HiuETYZVPbIx2S+67Fs86yrmkBkvmIC0HDtTWwtMrJ3sjtZviqqio2VUupsBqVfgNYzIwWa3QBS4L0aYdVMXZpJCXHxKrwwzON/d3J6J2d5kcGsCfggcWmwFm626/wBFpGImxUTGtYGt0AQSBIdRsQdkFqIzsFbmGWfU8nJ8dm91mvaT0CqiRbQG6VG+Rrg5os4c72WFjLUx2FzoOqhVEtpO7skuknk1kkJ/LbRP0NPFPOGyvDb/AIjYJOQ6I7O0kcGsYST0C3nBfCD6iVtTWjQagEKw4Y4epG2kc0O2K31JGyJgawWASTsKolUNNHTRNZGA1rdgFMLlHY7RLLtVSJHgQq3FcCocTa58sIbOdpY+6716+qmgpwO0ScU9MqMnF2mc/qoKrBZhBVwxTMcMzTa+mvO2/opNHW4XJIyRv/b1DToNv7CvuKabtqOOYDWJ1vj/AMLPxUkNVHmIB5ELzM0Vino9n58jy402IqMKwSOc1bngVL3F5lB1uTcnRRscjo8TweKOAs7amkziTMAXDXQDck3+SltwakzgmO46FxTraKna67I2t8mhY/t2dHFaEuq2S8N1OG1cT3zPFo5QbW/MTvcLI9g6N1i8vy7ErXVsbRCQ3R7yAABudk5/0ZWOgNp4c+9rFXDlPwylPHj7fZY8G5hgMebbO/L5X/5VtJZR8GgfS4VTQyNyvYzUeN7/ALp95XqRVRR4uR3Nsjy7qkxjC4K+NzZWgnkVdSm6izEBpJ2GqozOb1eAnDXSSNc3IVVTyu0DTZvjzVtj2JvxCqLGm0DHENb+I9VTVvvBu+ipDDoA6R7i86Ai3horCifmqJWnMA2wA9L3+aYo2dlADtmNz/foEmOa1S1wOgOq0ET6mhjqHB4e6J/NzOaCkA3AsgihnO7IAWKUUSwAcaUqwI2TbTYpzlcIGTKDFcQw5wdRVUsVuQdcfBbDBfaTUQlseLUomH+pDofULBggoiLooD0FhOOUOKUonop2yMO4G7T0I5KcKqPqvPuC4rVYNXMqqVwuPeYTo8cwV3HAsUo8aw6KtprWeO807tdzBTQmWYqm+KWKlvQpsBg5BLaW9AmITVTxupZWz6RZTnJNrAc7+C5cePIqOomZR4ZFURl/dlnkcC7xyjZaL2nYyKHCG4fC4Cas0cBuIxv8TYeV1yZJwi3bRcZyiqTOhUvtGo5e5X4O6Fp07Skmvb+Vw/dXtDW0VdA6pw+sZVRDV1hlfH/Ezl57Lj5CXQ11Th1U2ppZSyRungRzBHMHmFhl+bHNdbOjF9M4PbtGt4s4iqG1babD5XRPjddz2nVvgCqEYpibjmdiFY4+M7/91EncyasfPHcMmPaAE3Lb7gnwNwpEbAqxYlCNEZsryS5HRvZ7js1bSuw2plc+ohBdG57rl7SdRc8wtY4Sndy4vQ1M2H1kVXSuyyxOzN8fDyI0K7BhmJw4rQQ1kHuyC5ad2nmD4hbGDDljkP3vmqzE4pW0VQ/PqIz+itpXKFWDtKWdp5sI+SYjlsQu5vimJu/Uu/KVJjGWUDmCo7f8xx5uKaGPkkwRgG2/6ooYsx11HNE0fZM9d/NSImlsZI5my0QiTTSF0eu40QUcOMZuNiggDH2CJILkWZc5Viyiz5bWScyCBWOX5hLumQbFLQAvdangHiIYLiToKp5FJUe8eTHdVksyO90wPQ306DshIJWFhFwQ4ahQZ+I8OpwS+oaLb63XFI8Sq46fsWzyBg5Zk2JnyavcT4kpiLXiXF5MaxaesfcMLssbSfdYNh+58SVWAoDVJfoLoGKcmHG6fJBUc6OKQx6iN3kclaR2sqWlkyyHzVxGbppBY+RcK94Jxn6BiZoJnWgqj3bnRsnL47fBZ581jtcKPM8Oc17XZXt2PRUxHa3PTErx2bvIquwPExiOEU9U8tDy20uuzhof9/VVeM8Sx0+aKm752JvokIyzzapPS5UZxvGAOpTzX3lL77glRNWZbm+59VUQJQdfK0cmhTG2yho+7oq0SASNPQAKbT3MIJP3irAccL7oIwEEwMQUkoILmKYlHdBBAhQ2Rg6oIIABQB1QQTEL5J9mwQQTQ0LGyMa3ugggBtpTUnvIIIGMwH7V3mruHcIIIQh3Mb2O3kjljZkDsouggrELw6pmppXxwSuYx4OZoOhsm61zuvJBBJgSIz9m3+FMTbj+IoIIXYCRurOD/wBWPzKCC0QDgKCCCBH/2Q=="/>
          <p:cNvSpPr>
            <a:spLocks noChangeAspect="1" noChangeArrowheads="1"/>
          </p:cNvSpPr>
          <p:nvPr/>
        </p:nvSpPr>
        <p:spPr bwMode="auto">
          <a:xfrm>
            <a:off x="117475" y="-515938"/>
            <a:ext cx="1590675" cy="1057276"/>
          </a:xfrm>
          <a:prstGeom prst="rect">
            <a:avLst/>
          </a:prstGeom>
          <a:noFill/>
          <a:ln w="9525">
            <a:noFill/>
            <a:miter lim="800000"/>
            <a:headEnd/>
            <a:tailEnd/>
          </a:ln>
        </p:spPr>
        <p:txBody>
          <a:bodyPr/>
          <a:lstStyle/>
          <a:p>
            <a:endParaRPr lang="en-US" dirty="0"/>
          </a:p>
        </p:txBody>
      </p:sp>
      <p:sp>
        <p:nvSpPr>
          <p:cNvPr id="6" name="Footer Placeholder 5"/>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fontScale="90000"/>
          </a:bodyPr>
          <a:lstStyle/>
          <a:p>
            <a:r>
              <a:rPr lang="en-US" dirty="0" smtClean="0">
                <a:latin typeface="Arial" charset="0"/>
                <a:cs typeface="Arial" charset="0"/>
              </a:rPr>
              <a:t>Other Due Process Requirements </a:t>
            </a:r>
          </a:p>
        </p:txBody>
      </p:sp>
      <p:sp>
        <p:nvSpPr>
          <p:cNvPr id="18435" name="Content Placeholder 2"/>
          <p:cNvSpPr>
            <a:spLocks noGrp="1"/>
          </p:cNvSpPr>
          <p:nvPr>
            <p:ph idx="1"/>
          </p:nvPr>
        </p:nvSpPr>
        <p:spPr/>
        <p:txBody>
          <a:bodyPr>
            <a:normAutofit lnSpcReduction="10000"/>
          </a:bodyPr>
          <a:lstStyle/>
          <a:p>
            <a:r>
              <a:rPr lang="en-US" sz="2400" dirty="0" smtClean="0">
                <a:latin typeface="Arial" charset="0"/>
                <a:cs typeface="Arial" charset="0"/>
              </a:rPr>
              <a:t>Consideration of views and objections:</a:t>
            </a:r>
          </a:p>
          <a:p>
            <a:pPr lvl="1"/>
            <a:r>
              <a:rPr lang="en-US" dirty="0" smtClean="0">
                <a:solidFill>
                  <a:srgbClr val="0033CC"/>
                </a:solidFill>
                <a:latin typeface="Arial" charset="0"/>
                <a:cs typeface="Arial" charset="0"/>
              </a:rPr>
              <a:t>Prompt consideration </a:t>
            </a:r>
            <a:r>
              <a:rPr lang="en-US" dirty="0" smtClean="0">
                <a:latin typeface="Arial" charset="0"/>
                <a:cs typeface="Arial" charset="0"/>
              </a:rPr>
              <a:t>shall be given to the written views and objections of all participants, </a:t>
            </a:r>
            <a:r>
              <a:rPr lang="en-US" dirty="0" smtClean="0">
                <a:solidFill>
                  <a:srgbClr val="0033CC"/>
                </a:solidFill>
                <a:latin typeface="Arial" charset="0"/>
                <a:cs typeface="Arial" charset="0"/>
              </a:rPr>
              <a:t>including PC members </a:t>
            </a:r>
            <a:r>
              <a:rPr lang="en-US" dirty="0" smtClean="0">
                <a:latin typeface="Arial" charset="0"/>
                <a:cs typeface="Arial" charset="0"/>
              </a:rPr>
              <a:t>and those commenting on the TPS or a draft standard</a:t>
            </a:r>
          </a:p>
          <a:p>
            <a:r>
              <a:rPr lang="en-US" sz="2400" dirty="0" smtClean="0">
                <a:latin typeface="Arial" charset="0"/>
                <a:cs typeface="Arial" charset="0"/>
              </a:rPr>
              <a:t>Consensus votes for Standards Actions:</a:t>
            </a:r>
          </a:p>
          <a:p>
            <a:pPr lvl="1"/>
            <a:r>
              <a:rPr lang="en-US" dirty="0" smtClean="0">
                <a:solidFill>
                  <a:srgbClr val="0033CC"/>
                </a:solidFill>
                <a:latin typeface="Arial" charset="0"/>
                <a:cs typeface="Arial" charset="0"/>
              </a:rPr>
              <a:t>Evidence of consensus </a:t>
            </a:r>
            <a:r>
              <a:rPr lang="en-US" dirty="0" smtClean="0">
                <a:latin typeface="Arial" charset="0"/>
                <a:cs typeface="Arial" charset="0"/>
              </a:rPr>
              <a:t>shall be documented and requires a “supermajority” 2/3 vote</a:t>
            </a:r>
          </a:p>
          <a:p>
            <a:r>
              <a:rPr lang="en-US" sz="2400" dirty="0" smtClean="0">
                <a:latin typeface="Arial" charset="0"/>
                <a:cs typeface="Arial" charset="0"/>
              </a:rPr>
              <a:t>Appeals:</a:t>
            </a:r>
          </a:p>
          <a:p>
            <a:pPr lvl="1"/>
            <a:r>
              <a:rPr lang="en-US" dirty="0" smtClean="0">
                <a:latin typeface="Arial" charset="0"/>
                <a:cs typeface="Arial" charset="0"/>
              </a:rPr>
              <a:t>The impartial handling of procedural appeals regarding </a:t>
            </a:r>
            <a:r>
              <a:rPr lang="en-US" i="1" dirty="0" smtClean="0">
                <a:solidFill>
                  <a:srgbClr val="0033CC"/>
                </a:solidFill>
                <a:latin typeface="Arial" charset="0"/>
                <a:cs typeface="Arial" charset="0"/>
              </a:rPr>
              <a:t>any action or inaction</a:t>
            </a:r>
            <a:r>
              <a:rPr lang="en-US" dirty="0" smtClean="0">
                <a:latin typeface="Arial" charset="0"/>
                <a:cs typeface="Arial" charset="0"/>
              </a:rPr>
              <a:t>. Procedural appeals include whether a </a:t>
            </a:r>
            <a:r>
              <a:rPr lang="en-US" i="1" dirty="0" smtClean="0">
                <a:solidFill>
                  <a:srgbClr val="0033CC"/>
                </a:solidFill>
                <a:latin typeface="Arial" charset="0"/>
                <a:cs typeface="Arial" charset="0"/>
              </a:rPr>
              <a:t>technical issue was afforded due process.</a:t>
            </a:r>
            <a:endParaRPr lang="en-US" dirty="0" smtClean="0">
              <a:solidFill>
                <a:srgbClr val="0033CC"/>
              </a:solidFill>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06AFE665-61CB-47E9-87E1-79580BCB2EFB}" type="slidenum">
              <a:rPr lang="en-US" smtClean="0"/>
              <a:pPr>
                <a:defRPr/>
              </a:pPr>
              <a:t>12</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hlinkClick r:id="rId2"/>
              </a:rPr>
              <a:t>ASHRAE Code of Ethics</a:t>
            </a:r>
            <a:endParaRPr lang="en-US" dirty="0" smtClean="0"/>
          </a:p>
        </p:txBody>
      </p:sp>
      <p:sp>
        <p:nvSpPr>
          <p:cNvPr id="19459" name="Content Placeholder 2"/>
          <p:cNvSpPr>
            <a:spLocks noGrp="1"/>
          </p:cNvSpPr>
          <p:nvPr>
            <p:ph idx="1"/>
          </p:nvPr>
        </p:nvSpPr>
        <p:spPr/>
        <p:txBody>
          <a:bodyPr/>
          <a:lstStyle/>
          <a:p>
            <a:r>
              <a:rPr lang="en-US" sz="2400" dirty="0" smtClean="0"/>
              <a:t>Excerpts:</a:t>
            </a:r>
          </a:p>
          <a:p>
            <a:pPr lvl="1"/>
            <a:r>
              <a:rPr lang="en-US" sz="2200" dirty="0" smtClean="0"/>
              <a:t>As members of ASHRAE or participants in ASHRAE committees, we pledge to act with honesty, fairness, courtesy, competence, integrity and respect for others in our conduct.</a:t>
            </a:r>
          </a:p>
          <a:p>
            <a:pPr lvl="1"/>
            <a:r>
              <a:rPr lang="en-US" sz="2200" dirty="0" smtClean="0"/>
              <a:t>The confidentiality of business affairs, proprietary information, intellectual property, procedures, and restricted Society discussions and materials shall be respected.</a:t>
            </a:r>
          </a:p>
          <a:p>
            <a:pPr lvl="1"/>
            <a:r>
              <a:rPr lang="en-US" sz="2200" dirty="0" smtClean="0"/>
              <a:t>We shall avoid real or perceived conflicts of interest whenever possible, and disclose them to affected parties when they do exist.</a:t>
            </a:r>
          </a:p>
          <a:p>
            <a:r>
              <a:rPr lang="en-US" sz="2400" dirty="0" smtClean="0"/>
              <a:t>Entire ASHRAE Code of Ethics at this link: </a:t>
            </a:r>
            <a:r>
              <a:rPr lang="en-US" sz="2400" u="sng" dirty="0" smtClean="0">
                <a:hlinkClick r:id="rId2"/>
              </a:rPr>
              <a:t>Code of Ethics</a:t>
            </a:r>
            <a:endParaRPr lang="en-US" sz="2400" dirty="0" smtClean="0"/>
          </a:p>
          <a:p>
            <a:pPr>
              <a:buNone/>
            </a:pP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pPr>
              <a:defRPr/>
            </a:pPr>
            <a:fld id="{3329B2A7-069C-4C89-834D-4755AF6FDA66}" type="slidenum">
              <a:rPr lang="en-US" smtClean="0"/>
              <a:pPr>
                <a:defRPr/>
              </a:pPr>
              <a:t>13</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First Steps</a:t>
            </a:r>
            <a:endParaRPr lang="en-US" dirty="0"/>
          </a:p>
        </p:txBody>
      </p:sp>
      <p:sp>
        <p:nvSpPr>
          <p:cNvPr id="7" name="Subtitle 6"/>
          <p:cNvSpPr>
            <a:spLocks noGrp="1"/>
          </p:cNvSpPr>
          <p:nvPr>
            <p:ph type="subTitle" idx="1"/>
          </p:nvPr>
        </p:nvSpPr>
        <p:spPr/>
        <p:txBody>
          <a:bodyPr/>
          <a:lstStyle/>
          <a:p>
            <a:r>
              <a:rPr lang="en-US" dirty="0" smtClean="0">
                <a:solidFill>
                  <a:schemeClr val="tx1"/>
                </a:solidFill>
              </a:rPr>
              <a:t>This section will help you understand what you need to do to get the PC started</a:t>
            </a:r>
            <a:endParaRPr lang="en-US" dirty="0">
              <a:solidFill>
                <a:schemeClr val="tx1"/>
              </a:solidFill>
            </a:endParaRPr>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329B2A7-069C-4C89-834D-4755AF6FDA66}"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3200" dirty="0" smtClean="0">
                <a:latin typeface="Arial" charset="0"/>
                <a:cs typeface="Arial" charset="0"/>
              </a:rPr>
              <a:t>What You Have at Outset</a:t>
            </a:r>
          </a:p>
        </p:txBody>
      </p:sp>
      <p:sp>
        <p:nvSpPr>
          <p:cNvPr id="11267" name="Content Placeholder 2"/>
          <p:cNvSpPr>
            <a:spLocks noGrp="1"/>
          </p:cNvSpPr>
          <p:nvPr>
            <p:ph idx="1"/>
          </p:nvPr>
        </p:nvSpPr>
        <p:spPr/>
        <p:txBody>
          <a:bodyPr/>
          <a:lstStyle/>
          <a:p>
            <a:r>
              <a:rPr lang="en-US" dirty="0" smtClean="0">
                <a:latin typeface="Arial" charset="0"/>
                <a:cs typeface="Arial" charset="0"/>
              </a:rPr>
              <a:t>A Project Committee Chair </a:t>
            </a:r>
          </a:p>
          <a:p>
            <a:pPr lvl="1"/>
            <a:r>
              <a:rPr lang="en-US" dirty="0" smtClean="0">
                <a:latin typeface="Arial" charset="0"/>
                <a:cs typeface="Arial" charset="0"/>
              </a:rPr>
              <a:t>Congratulations!  And thank you for volunteering!</a:t>
            </a:r>
          </a:p>
          <a:p>
            <a:r>
              <a:rPr lang="en-US" dirty="0" smtClean="0">
                <a:latin typeface="Arial" charset="0"/>
                <a:cs typeface="Arial" charset="0"/>
              </a:rPr>
              <a:t>Several potential PC Voting Members (PCVMs)</a:t>
            </a:r>
          </a:p>
          <a:p>
            <a:r>
              <a:rPr lang="en-US" dirty="0" smtClean="0">
                <a:latin typeface="Arial" charset="0"/>
                <a:cs typeface="Arial" charset="0"/>
              </a:rPr>
              <a:t>Approved Title, Purpose and Scope (TPS)</a:t>
            </a:r>
          </a:p>
          <a:p>
            <a:r>
              <a:rPr lang="en-US" dirty="0" smtClean="0">
                <a:latin typeface="Arial" charset="0"/>
                <a:cs typeface="Arial" charset="0"/>
              </a:rPr>
              <a:t>Helpful SPLS Liaison </a:t>
            </a:r>
          </a:p>
          <a:p>
            <a:pPr lvl="1"/>
            <a:r>
              <a:rPr lang="en-US" dirty="0" smtClean="0">
                <a:latin typeface="Arial" charset="0"/>
                <a:cs typeface="Arial" charset="0"/>
              </a:rPr>
              <a:t>Your advocate and coach regarding the process</a:t>
            </a:r>
          </a:p>
          <a:p>
            <a:r>
              <a:rPr lang="en-US" dirty="0" smtClean="0">
                <a:latin typeface="Arial" charset="0"/>
                <a:cs typeface="Arial" charset="0"/>
              </a:rPr>
              <a:t>A comprehensive “rule book:”</a:t>
            </a:r>
          </a:p>
          <a:p>
            <a:pPr lvl="1"/>
            <a:r>
              <a:rPr lang="en-US" dirty="0" smtClean="0">
                <a:latin typeface="Arial" charset="0"/>
                <a:cs typeface="Arial" charset="0"/>
              </a:rPr>
              <a:t>Procedures for ASHRAE Standards Actions (PASA) located on the PC Chairs Toolkit page at: </a:t>
            </a:r>
            <a:r>
              <a:rPr lang="en-US" u="sng" dirty="0" smtClean="0">
                <a:hlinkClick r:id="rId3"/>
              </a:rPr>
              <a:t>www.ashrae.org/pcchairstoolkit</a:t>
            </a:r>
            <a:endParaRPr lang="en-US" dirty="0" smtClean="0"/>
          </a:p>
          <a:p>
            <a:pPr lvl="1">
              <a:buNone/>
            </a:pPr>
            <a:endParaRPr lang="en-US" dirty="0" smtClean="0">
              <a:latin typeface="Arial" charset="0"/>
              <a:cs typeface="Arial" charset="0"/>
            </a:endParaRPr>
          </a:p>
          <a:p>
            <a:pPr lvl="1">
              <a:buNone/>
            </a:pPr>
            <a:endParaRPr lang="en-US" dirty="0" smtClean="0"/>
          </a:p>
          <a:p>
            <a:pPr>
              <a:buNone/>
            </a:pPr>
            <a:r>
              <a:rPr lang="en-US" dirty="0" smtClean="0">
                <a:latin typeface="Arial" charset="0"/>
                <a:cs typeface="Arial" charset="0"/>
              </a:rPr>
              <a:t>	</a:t>
            </a:r>
            <a:br>
              <a:rPr lang="en-US" dirty="0" smtClean="0">
                <a:latin typeface="Arial" charset="0"/>
                <a:cs typeface="Arial" charset="0"/>
              </a:rPr>
            </a:br>
            <a:endParaRPr lang="en-US" dirty="0" smtClean="0">
              <a:latin typeface="Arial" charset="0"/>
              <a:cs typeface="Arial" charset="0"/>
            </a:endParaRP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15</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z="3000" dirty="0" smtClean="0">
                <a:latin typeface="Arial" charset="0"/>
                <a:cs typeface="Arial" charset="0"/>
              </a:rPr>
              <a:t>PC Chairs Toolkit Page</a:t>
            </a:r>
          </a:p>
        </p:txBody>
      </p:sp>
      <p:sp>
        <p:nvSpPr>
          <p:cNvPr id="31747" name="Content Placeholder 2"/>
          <p:cNvSpPr>
            <a:spLocks noGrp="1"/>
          </p:cNvSpPr>
          <p:nvPr>
            <p:ph idx="1"/>
          </p:nvPr>
        </p:nvSpPr>
        <p:spPr>
          <a:xfrm>
            <a:off x="457200" y="990600"/>
            <a:ext cx="8229600" cy="5181600"/>
          </a:xfrm>
        </p:spPr>
        <p:txBody>
          <a:bodyPr/>
          <a:lstStyle/>
          <a:p>
            <a:r>
              <a:rPr lang="en-US" sz="2000" b="1" dirty="0" smtClean="0">
                <a:latin typeface="Arial" charset="0"/>
                <a:cs typeface="Arial" charset="0"/>
              </a:rPr>
              <a:t>ALL </a:t>
            </a:r>
            <a:r>
              <a:rPr lang="en-US" sz="2000" dirty="0" smtClean="0">
                <a:latin typeface="Arial" charset="0"/>
                <a:cs typeface="Arial" charset="0"/>
              </a:rPr>
              <a:t>PC related resources are available in one online location – the PC Chairs Toolkit page!</a:t>
            </a:r>
          </a:p>
          <a:p>
            <a:r>
              <a:rPr lang="en-US" sz="2000" dirty="0" smtClean="0">
                <a:latin typeface="Arial" charset="0"/>
                <a:cs typeface="Arial" charset="0"/>
              </a:rPr>
              <a:t>ASHRAE Toolkit Quick Links:</a:t>
            </a:r>
          </a:p>
          <a:p>
            <a:pPr lvl="1"/>
            <a:r>
              <a:rPr lang="en-US" sz="1600" u="sng" dirty="0" smtClean="0">
                <a:hlinkClick r:id="rId3"/>
              </a:rPr>
              <a:t>Standards Procedures</a:t>
            </a:r>
            <a:endParaRPr lang="en-US" sz="1600" dirty="0" smtClean="0"/>
          </a:p>
          <a:p>
            <a:pPr lvl="1"/>
            <a:r>
              <a:rPr lang="en-US" sz="1600" u="sng" dirty="0" smtClean="0">
                <a:hlinkClick r:id="rId3"/>
              </a:rPr>
              <a:t>Project Committee Deadlines</a:t>
            </a:r>
            <a:endParaRPr lang="en-US" sz="1600" dirty="0" smtClean="0"/>
          </a:p>
          <a:p>
            <a:pPr lvl="1"/>
            <a:r>
              <a:rPr lang="en-US" sz="1600" u="sng" dirty="0" smtClean="0">
                <a:hlinkClick r:id="rId3"/>
              </a:rPr>
              <a:t>Project Committee News</a:t>
            </a:r>
            <a:endParaRPr lang="en-US" sz="1600" dirty="0" smtClean="0"/>
          </a:p>
          <a:p>
            <a:pPr lvl="1"/>
            <a:r>
              <a:rPr lang="en-US" sz="1600" u="sng" dirty="0" smtClean="0">
                <a:hlinkClick r:id="rId3"/>
              </a:rPr>
              <a:t>Project Committee Meetings</a:t>
            </a:r>
            <a:endParaRPr lang="en-US" sz="1600" dirty="0" smtClean="0"/>
          </a:p>
          <a:p>
            <a:pPr lvl="1"/>
            <a:r>
              <a:rPr lang="en-US" sz="1600" u="sng" dirty="0" smtClean="0">
                <a:hlinkClick r:id="rId3"/>
              </a:rPr>
              <a:t>Project Committee Chairs Training</a:t>
            </a:r>
            <a:endParaRPr lang="en-US" sz="1600" dirty="0" smtClean="0"/>
          </a:p>
          <a:p>
            <a:pPr lvl="1"/>
            <a:r>
              <a:rPr lang="en-US" sz="1600" u="sng" dirty="0" smtClean="0">
                <a:hlinkClick r:id="rId3"/>
              </a:rPr>
              <a:t>Mandatory Language Guides</a:t>
            </a:r>
            <a:endParaRPr lang="en-US" sz="1600" dirty="0" smtClean="0"/>
          </a:p>
          <a:p>
            <a:pPr lvl="1"/>
            <a:r>
              <a:rPr lang="en-US" sz="1600" u="sng" dirty="0" smtClean="0">
                <a:hlinkClick r:id="rId3"/>
              </a:rPr>
              <a:t>Membership Forms</a:t>
            </a:r>
            <a:endParaRPr lang="en-US" sz="1600" dirty="0" smtClean="0"/>
          </a:p>
          <a:p>
            <a:pPr lvl="1"/>
            <a:r>
              <a:rPr lang="en-US" sz="1600" u="sng" dirty="0" smtClean="0">
                <a:hlinkClick r:id="rId3"/>
              </a:rPr>
              <a:t>Project Committee Forms and Templates</a:t>
            </a:r>
            <a:endParaRPr lang="en-US" sz="1600" dirty="0" smtClean="0"/>
          </a:p>
          <a:p>
            <a:pPr lvl="1"/>
            <a:r>
              <a:rPr lang="en-US" sz="1600" u="sng" dirty="0" smtClean="0">
                <a:hlinkClick r:id="rId3"/>
              </a:rPr>
              <a:t>Voting Tools and Templates</a:t>
            </a:r>
            <a:endParaRPr lang="en-US" sz="1600" dirty="0" smtClean="0"/>
          </a:p>
          <a:p>
            <a:pPr lvl="1"/>
            <a:r>
              <a:rPr lang="en-US" sz="1600" u="sng" dirty="0" smtClean="0">
                <a:hlinkClick r:id="rId3"/>
              </a:rPr>
              <a:t>Publication Public Review Submittal Forms</a:t>
            </a:r>
            <a:endParaRPr lang="en-US" sz="1600" dirty="0" smtClean="0"/>
          </a:p>
          <a:p>
            <a:pPr lvl="1"/>
            <a:r>
              <a:rPr lang="en-US" sz="1600" u="sng" dirty="0" smtClean="0">
                <a:hlinkClick r:id="rId3"/>
              </a:rPr>
              <a:t>Instructions for using the Online Comment Database</a:t>
            </a:r>
            <a:endParaRPr lang="en-US" sz="1600" dirty="0" smtClean="0"/>
          </a:p>
          <a:p>
            <a:pPr lvl="1"/>
            <a:r>
              <a:rPr lang="en-US" sz="1600" u="sng" dirty="0" smtClean="0">
                <a:hlinkClick r:id="rId3"/>
              </a:rPr>
              <a:t>Continuous Maintenance Forms</a:t>
            </a:r>
            <a:endParaRPr lang="en-US" sz="1600" dirty="0" smtClean="0"/>
          </a:p>
          <a:p>
            <a:pPr lvl="1"/>
            <a:r>
              <a:rPr lang="en-US" sz="1600" u="sng" dirty="0" smtClean="0">
                <a:hlinkClick r:id="rId3"/>
              </a:rPr>
              <a:t>Procedures for Proposing a New Standard or Guideline</a:t>
            </a:r>
            <a:endParaRPr lang="en-US" sz="1600" dirty="0" smtClean="0"/>
          </a:p>
          <a:p>
            <a:pPr lvl="1"/>
            <a:r>
              <a:rPr lang="en-US" sz="1600" u="sng" dirty="0" smtClean="0">
                <a:hlinkClick r:id="rId3"/>
              </a:rPr>
              <a:t>Project Committee Home Pages</a:t>
            </a:r>
            <a:endParaRPr lang="en-US" sz="1600" dirty="0" smtClean="0"/>
          </a:p>
          <a:p>
            <a:pPr lvl="1"/>
            <a:r>
              <a:rPr lang="en-US" sz="1600" u="sng" dirty="0" smtClean="0">
                <a:hlinkClick r:id="rId3"/>
              </a:rPr>
              <a:t>Helpful Links</a:t>
            </a:r>
            <a:endParaRPr lang="en-US" sz="1600" dirty="0" smtClean="0"/>
          </a:p>
          <a:p>
            <a:pPr lvl="1"/>
            <a:endParaRPr lang="en-US" sz="2000" dirty="0" smtClean="0">
              <a:latin typeface="Arial" charset="0"/>
              <a:cs typeface="Arial" charset="0"/>
            </a:endParaRPr>
          </a:p>
          <a:p>
            <a:pPr lvl="1"/>
            <a:endParaRPr lang="en-US" sz="2000" dirty="0" smtClean="0">
              <a:latin typeface="Arial" charset="0"/>
              <a:cs typeface="Arial" charset="0"/>
            </a:endParaRPr>
          </a:p>
          <a:p>
            <a:pPr lvl="1"/>
            <a:endParaRPr lang="en-US" dirty="0" smtClean="0">
              <a:latin typeface="Arial" charset="0"/>
              <a:cs typeface="Arial" charset="0"/>
            </a:endParaRP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16</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latin typeface="Arial" charset="0"/>
                <a:cs typeface="Arial" charset="0"/>
              </a:rPr>
              <a:t>Membership</a:t>
            </a:r>
            <a:r>
              <a:rPr lang="en-US" dirty="0" smtClean="0">
                <a:solidFill>
                  <a:srgbClr val="FF0000"/>
                </a:solidFill>
                <a:latin typeface="Arial" charset="0"/>
                <a:cs typeface="Arial" charset="0"/>
              </a:rPr>
              <a:t> </a:t>
            </a:r>
          </a:p>
        </p:txBody>
      </p:sp>
      <p:sp>
        <p:nvSpPr>
          <p:cNvPr id="21507" name="Content Placeholder 2"/>
          <p:cNvSpPr>
            <a:spLocks noGrp="1"/>
          </p:cNvSpPr>
          <p:nvPr>
            <p:ph idx="1"/>
          </p:nvPr>
        </p:nvSpPr>
        <p:spPr>
          <a:xfrm>
            <a:off x="457200" y="990600"/>
            <a:ext cx="8458200" cy="5181600"/>
          </a:xfrm>
        </p:spPr>
        <p:txBody>
          <a:bodyPr/>
          <a:lstStyle/>
          <a:p>
            <a:pPr>
              <a:defRPr/>
            </a:pPr>
            <a:r>
              <a:rPr lang="en-US" sz="1900" dirty="0" smtClean="0"/>
              <a:t>In addition to yourself, request your potential committee members to complete a PC Membership Application form, Bias and Conflict of Interest statement and ASHRAE bio (complete online)</a:t>
            </a:r>
          </a:p>
          <a:p>
            <a:pPr>
              <a:defRPr/>
            </a:pPr>
            <a:r>
              <a:rPr lang="en-US" sz="1900" dirty="0" smtClean="0"/>
              <a:t>ASHRAE Staff will process all applications and then send you information</a:t>
            </a:r>
          </a:p>
          <a:p>
            <a:pPr>
              <a:defRPr/>
            </a:pPr>
            <a:r>
              <a:rPr lang="en-US" sz="1900" dirty="0" smtClean="0"/>
              <a:t>You will then completed and submit a Chair's Recommendation Form to your SPLS Liaison and to ASHRAE staff</a:t>
            </a:r>
          </a:p>
          <a:p>
            <a:pPr>
              <a:defRPr/>
            </a:pPr>
            <a:r>
              <a:rPr lang="en-US" sz="1900" dirty="0" smtClean="0"/>
              <a:t>Remember:</a:t>
            </a:r>
          </a:p>
          <a:p>
            <a:pPr lvl="1">
              <a:defRPr/>
            </a:pPr>
            <a:r>
              <a:rPr lang="en-US" sz="1800" dirty="0" smtClean="0"/>
              <a:t>Only one Voting Member (VM) from any organization at anytime.</a:t>
            </a:r>
          </a:p>
          <a:p>
            <a:pPr lvl="1">
              <a:defRPr/>
            </a:pPr>
            <a:r>
              <a:rPr lang="en-US" sz="1800" dirty="0" smtClean="0"/>
              <a:t>At least one member in each of the default interest categories listed below, or other approved interest categories for your PC </a:t>
            </a:r>
          </a:p>
          <a:p>
            <a:pPr lvl="2">
              <a:defRPr/>
            </a:pPr>
            <a:r>
              <a:rPr lang="en-US" sz="1600" dirty="0" smtClean="0"/>
              <a:t>Producer</a:t>
            </a:r>
          </a:p>
          <a:p>
            <a:pPr lvl="2">
              <a:defRPr/>
            </a:pPr>
            <a:r>
              <a:rPr lang="en-US" sz="1600" dirty="0" smtClean="0"/>
              <a:t>User</a:t>
            </a:r>
          </a:p>
          <a:p>
            <a:pPr lvl="2">
              <a:defRPr/>
            </a:pPr>
            <a:r>
              <a:rPr lang="en-US" sz="1600" dirty="0" smtClean="0"/>
              <a:t>General</a:t>
            </a:r>
          </a:p>
          <a:p>
            <a:pPr lvl="1">
              <a:defRPr/>
            </a:pPr>
            <a:r>
              <a:rPr lang="en-US" sz="1800" dirty="0" smtClean="0"/>
              <a:t>Minimum of 5 VMs before any official business or standards action vote can occur.</a:t>
            </a:r>
          </a:p>
          <a:p>
            <a:pPr lvl="1">
              <a:defRPr/>
            </a:pPr>
            <a:r>
              <a:rPr lang="en-US" sz="1800" dirty="0" smtClean="0"/>
              <a:t>SPC/SSPC balance must be achieved before any standards action votes can occur. </a:t>
            </a:r>
          </a:p>
          <a:p>
            <a:pPr>
              <a:buFont typeface="Arial" charset="0"/>
              <a:buNone/>
              <a:defRPr/>
            </a:pPr>
            <a:endParaRPr lang="en-US" sz="2200" dirty="0" smtClean="0">
              <a:solidFill>
                <a:schemeClr val="accent4">
                  <a:lumMod val="75000"/>
                  <a:lumOff val="25000"/>
                </a:schemeClr>
              </a:solidFill>
            </a:endParaRPr>
          </a:p>
        </p:txBody>
      </p:sp>
      <p:sp>
        <p:nvSpPr>
          <p:cNvPr id="8" name="Slide Number Placeholder 7"/>
          <p:cNvSpPr>
            <a:spLocks noGrp="1"/>
          </p:cNvSpPr>
          <p:nvPr>
            <p:ph type="sldNum" sz="quarter" idx="12"/>
          </p:nvPr>
        </p:nvSpPr>
        <p:spPr/>
        <p:txBody>
          <a:bodyPr/>
          <a:lstStyle/>
          <a:p>
            <a:pPr>
              <a:defRPr/>
            </a:pPr>
            <a:fld id="{3329B2A7-069C-4C89-834D-4755AF6FDA66}" type="slidenum">
              <a:rPr lang="en-US" smtClean="0"/>
              <a:pPr>
                <a:defRPr/>
              </a:pPr>
              <a:t>17</a:t>
            </a:fld>
            <a:endParaRPr lang="en-US" dirty="0"/>
          </a:p>
        </p:txBody>
      </p:sp>
      <p:sp>
        <p:nvSpPr>
          <p:cNvPr id="9" name="Footer Placeholder 8"/>
          <p:cNvSpPr>
            <a:spLocks noGrp="1"/>
          </p:cNvSpPr>
          <p:nvPr>
            <p:ph type="ftr" sz="quarter" idx="11"/>
          </p:nvPr>
        </p:nvSpPr>
        <p:spPr/>
        <p:txBody>
          <a:bodyPr/>
          <a:lstStyle/>
          <a:p>
            <a:pPr>
              <a:defRPr/>
            </a:pPr>
            <a:r>
              <a:rPr lang="en-US" dirty="0" smtClean="0"/>
              <a:t>PC Chairs Training: Getting Started Version 2</a:t>
            </a:r>
            <a:endParaRPr lang="en-US" dirty="0"/>
          </a:p>
        </p:txBody>
      </p:sp>
    </p:spTree>
    <p:custDataLst>
      <p:tags r:id="rId1"/>
    </p:custData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Arial" charset="0"/>
                <a:cs typeface="Arial" charset="0"/>
              </a:rPr>
              <a:t>First PC Meeting</a:t>
            </a:r>
          </a:p>
        </p:txBody>
      </p:sp>
      <p:sp>
        <p:nvSpPr>
          <p:cNvPr id="22531" name="Content Placeholder 2"/>
          <p:cNvSpPr>
            <a:spLocks noGrp="1"/>
          </p:cNvSpPr>
          <p:nvPr>
            <p:ph idx="1"/>
          </p:nvPr>
        </p:nvSpPr>
        <p:spPr/>
        <p:txBody>
          <a:bodyPr/>
          <a:lstStyle/>
          <a:p>
            <a:pPr>
              <a:defRPr/>
            </a:pPr>
            <a:r>
              <a:rPr lang="en-US" sz="2000" dirty="0" smtClean="0"/>
              <a:t>Schedule PC meeting: </a:t>
            </a:r>
          </a:p>
          <a:p>
            <a:pPr lvl="1">
              <a:defRPr/>
            </a:pPr>
            <a:r>
              <a:rPr lang="en-US" sz="2000" dirty="0" smtClean="0"/>
              <a:t>At the next Society Meeting using the SPC Meeting Request Form found on the PC  Chairs Toolkit page or the ASHRAE Conference page</a:t>
            </a:r>
          </a:p>
          <a:p>
            <a:pPr lvl="1">
              <a:defRPr/>
            </a:pPr>
            <a:r>
              <a:rPr lang="en-US" sz="2000" dirty="0" smtClean="0"/>
              <a:t>Get started as soon as possible!</a:t>
            </a:r>
          </a:p>
          <a:p>
            <a:pPr>
              <a:defRPr/>
            </a:pPr>
            <a:r>
              <a:rPr lang="en-US" sz="2000" dirty="0" smtClean="0"/>
              <a:t>Prepare an agenda using the sample agenda templates found on the PC Chairs Toolkit page</a:t>
            </a:r>
            <a:endParaRPr lang="en-US" sz="2000" dirty="0" smtClean="0">
              <a:solidFill>
                <a:srgbClr val="0033CC"/>
              </a:solidFill>
              <a:latin typeface="Arial" charset="0"/>
              <a:cs typeface="Arial" charset="0"/>
            </a:endParaRPr>
          </a:p>
          <a:p>
            <a:pPr lvl="1">
              <a:defRPr/>
            </a:pPr>
            <a:r>
              <a:rPr lang="en-US" sz="2000" dirty="0" smtClean="0">
                <a:latin typeface="Arial" charset="0"/>
                <a:cs typeface="Arial" charset="0"/>
              </a:rPr>
              <a:t>D</a:t>
            </a:r>
            <a:r>
              <a:rPr lang="en-US" sz="2000" dirty="0" smtClean="0"/>
              <a:t>istribute agenda 30 days prior to meeting</a:t>
            </a:r>
          </a:p>
          <a:p>
            <a:pPr>
              <a:defRPr/>
            </a:pPr>
            <a:r>
              <a:rPr lang="en-US" sz="2000" dirty="0" smtClean="0"/>
              <a:t>Attend the PC Chairs’ Breakfast at each Society Meeting (</a:t>
            </a:r>
            <a:r>
              <a:rPr lang="en-US" sz="2000" dirty="0" smtClean="0">
                <a:solidFill>
                  <a:srgbClr val="0033CC"/>
                </a:solidFill>
              </a:rPr>
              <a:t>this is a requirement</a:t>
            </a:r>
            <a:r>
              <a:rPr lang="en-US" sz="2000" dirty="0" smtClean="0"/>
              <a:t>)</a:t>
            </a:r>
          </a:p>
          <a:p>
            <a:pPr>
              <a:defRPr/>
            </a:pPr>
            <a:r>
              <a:rPr lang="en-US" sz="2000" dirty="0" smtClean="0"/>
              <a:t>Distribute minutes to PC members, your SPLS liaison and ASHRAE staff (</a:t>
            </a:r>
            <a:r>
              <a:rPr lang="en-US" sz="2000" dirty="0" smtClean="0">
                <a:solidFill>
                  <a:srgbClr val="0033CC"/>
                </a:solidFill>
              </a:rPr>
              <a:t>required</a:t>
            </a:r>
            <a:r>
              <a:rPr lang="en-US" sz="2000" dirty="0" smtClean="0"/>
              <a:t>). A minutes template can be found on the PC Chairs Toolkit page. </a:t>
            </a:r>
          </a:p>
          <a:p>
            <a:pPr lvl="1">
              <a:defRPr/>
            </a:pPr>
            <a:r>
              <a:rPr lang="en-US" sz="2000" dirty="0" smtClean="0"/>
              <a:t>The earlier the better!</a:t>
            </a:r>
          </a:p>
          <a:p>
            <a:pPr lvl="1">
              <a:defRPr/>
            </a:pPr>
            <a:r>
              <a:rPr lang="en-US" sz="2000" dirty="0" smtClean="0"/>
              <a:t>Distribute action items immediately</a:t>
            </a:r>
          </a:p>
          <a:p>
            <a:pPr>
              <a:buFont typeface="Arial" charset="0"/>
              <a:buNone/>
              <a:defRPr/>
            </a:pPr>
            <a:endParaRPr lang="en-US" sz="2000" dirty="0" smtClean="0">
              <a:solidFill>
                <a:schemeClr val="accent4">
                  <a:lumMod val="75000"/>
                  <a:lumOff val="25000"/>
                </a:schemeClr>
              </a:solidFill>
            </a:endParaRP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18</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latin typeface="Arial" charset="0"/>
                <a:cs typeface="Arial" charset="0"/>
              </a:rPr>
              <a:t>Work Plan (WP)</a:t>
            </a:r>
          </a:p>
        </p:txBody>
      </p:sp>
      <p:sp>
        <p:nvSpPr>
          <p:cNvPr id="14339" name="Content Placeholder 2"/>
          <p:cNvSpPr>
            <a:spLocks noGrp="1"/>
          </p:cNvSpPr>
          <p:nvPr>
            <p:ph idx="1"/>
          </p:nvPr>
        </p:nvSpPr>
        <p:spPr/>
        <p:txBody>
          <a:bodyPr/>
          <a:lstStyle/>
          <a:p>
            <a:r>
              <a:rPr lang="en-US" sz="2400" dirty="0" smtClean="0">
                <a:latin typeface="Arial" charset="0"/>
                <a:cs typeface="Arial" charset="0"/>
              </a:rPr>
              <a:t>Establish milestones and estimate completion dates on the Work Plan form found on the PC Chairs Toolkit page</a:t>
            </a:r>
            <a:endParaRPr lang="en-US" sz="2400" dirty="0" smtClean="0">
              <a:solidFill>
                <a:srgbClr val="0033CC"/>
              </a:solidFill>
              <a:latin typeface="Arial" charset="0"/>
              <a:cs typeface="Arial" charset="0"/>
            </a:endParaRPr>
          </a:p>
          <a:p>
            <a:r>
              <a:rPr lang="en-US" sz="2400" dirty="0" smtClean="0">
                <a:latin typeface="Arial" charset="0"/>
                <a:cs typeface="Arial" charset="0"/>
              </a:rPr>
              <a:t>Major project milestones on the WP should include:</a:t>
            </a:r>
          </a:p>
          <a:p>
            <a:pPr lvl="1"/>
            <a:r>
              <a:rPr lang="en-US" sz="2000" dirty="0" smtClean="0">
                <a:latin typeface="Arial" charset="0"/>
                <a:cs typeface="Arial" charset="0"/>
              </a:rPr>
              <a:t>Completion of initial PC membership roster</a:t>
            </a:r>
          </a:p>
          <a:p>
            <a:pPr lvl="1"/>
            <a:r>
              <a:rPr lang="en-US" sz="2000" dirty="0" smtClean="0">
                <a:latin typeface="Arial" charset="0"/>
                <a:cs typeface="Arial" charset="0"/>
              </a:rPr>
              <a:t>First PC meeting</a:t>
            </a:r>
          </a:p>
          <a:p>
            <a:pPr lvl="1"/>
            <a:r>
              <a:rPr lang="en-US" sz="2000" dirty="0" smtClean="0">
                <a:latin typeface="Arial" charset="0"/>
                <a:cs typeface="Arial" charset="0"/>
              </a:rPr>
              <a:t>Completion of first working draft </a:t>
            </a:r>
          </a:p>
          <a:p>
            <a:pPr lvl="1"/>
            <a:r>
              <a:rPr lang="en-US" sz="2000" dirty="0" smtClean="0">
                <a:latin typeface="Arial" charset="0"/>
                <a:cs typeface="Arial" charset="0"/>
              </a:rPr>
              <a:t>PC approval for public review</a:t>
            </a:r>
          </a:p>
          <a:p>
            <a:pPr lvl="1"/>
            <a:r>
              <a:rPr lang="en-US" sz="2000" dirty="0" smtClean="0"/>
              <a:t>PC approval of responses to public review comments (if any)</a:t>
            </a:r>
            <a:endParaRPr lang="en-US" sz="2000" dirty="0" smtClean="0">
              <a:latin typeface="Arial" charset="0"/>
              <a:cs typeface="Arial" charset="0"/>
            </a:endParaRPr>
          </a:p>
          <a:p>
            <a:pPr lvl="1"/>
            <a:r>
              <a:rPr lang="en-US" sz="2000" dirty="0" smtClean="0">
                <a:latin typeface="Arial" charset="0"/>
                <a:cs typeface="Arial" charset="0"/>
              </a:rPr>
              <a:t>PC vote for publication</a:t>
            </a:r>
          </a:p>
          <a:p>
            <a:r>
              <a:rPr lang="en-US" sz="2400" dirty="0" smtClean="0">
                <a:latin typeface="Arial" charset="0"/>
                <a:cs typeface="Arial" charset="0"/>
              </a:rPr>
              <a:t>Discuss your draft WP with your SPLS Liaison, and then submit WP to ASHRAE staff for SPLS approval </a:t>
            </a:r>
            <a:endParaRPr lang="en-US" dirty="0" smtClean="0">
              <a:latin typeface="Arial" charset="0"/>
              <a:cs typeface="Arial" charset="0"/>
            </a:endParaRPr>
          </a:p>
          <a:p>
            <a:pPr algn="ctr">
              <a:buNone/>
            </a:pPr>
            <a:endParaRPr lang="en-US" dirty="0" smtClean="0">
              <a:latin typeface="Arial" charset="0"/>
              <a:cs typeface="Arial" charset="0"/>
            </a:endParaRPr>
          </a:p>
          <a:p>
            <a:pPr>
              <a:buFont typeface="Arial" charset="0"/>
              <a:buNone/>
            </a:pPr>
            <a:r>
              <a:rPr lang="en-US" dirty="0" smtClean="0">
                <a:latin typeface="Arial" charset="0"/>
                <a:cs typeface="Arial" charset="0"/>
              </a:rPr>
              <a:t> </a:t>
            </a: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19</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Title 5"/>
          <p:cNvSpPr>
            <a:spLocks noGrp="1"/>
          </p:cNvSpPr>
          <p:nvPr>
            <p:ph type="title"/>
          </p:nvPr>
        </p:nvSpPr>
        <p:spPr/>
        <p:txBody>
          <a:bodyPr/>
          <a:lstStyle/>
          <a:p>
            <a:r>
              <a:rPr lang="en-US" dirty="0" smtClean="0">
                <a:latin typeface="Arial" charset="0"/>
                <a:cs typeface="Arial" charset="0"/>
              </a:rPr>
              <a:t>Acronyms Used In This Presentation</a:t>
            </a:r>
          </a:p>
        </p:txBody>
      </p:sp>
      <p:sp>
        <p:nvSpPr>
          <p:cNvPr id="37891" name="Content Placeholder 6"/>
          <p:cNvSpPr>
            <a:spLocks noGrp="1"/>
          </p:cNvSpPr>
          <p:nvPr>
            <p:ph sz="half" idx="1"/>
          </p:nvPr>
        </p:nvSpPr>
        <p:spPr/>
        <p:txBody>
          <a:bodyPr/>
          <a:lstStyle/>
          <a:p>
            <a:r>
              <a:rPr lang="en-US" sz="1800" b="1" dirty="0" smtClean="0">
                <a:latin typeface="Arial" charset="0"/>
                <a:cs typeface="Arial" charset="0"/>
              </a:rPr>
              <a:t>GPC</a:t>
            </a:r>
            <a:r>
              <a:rPr lang="en-US" sz="1800" dirty="0" smtClean="0">
                <a:latin typeface="Arial" charset="0"/>
                <a:cs typeface="Arial" charset="0"/>
              </a:rPr>
              <a:t> – Guideline Project Committee</a:t>
            </a:r>
          </a:p>
          <a:p>
            <a:r>
              <a:rPr lang="en-US" sz="1800" b="1" dirty="0" smtClean="0">
                <a:latin typeface="Arial" charset="0"/>
                <a:cs typeface="Arial" charset="0"/>
              </a:rPr>
              <a:t>MOS </a:t>
            </a:r>
            <a:r>
              <a:rPr lang="en-US" sz="1800" dirty="0" smtClean="0">
                <a:latin typeface="Arial" charset="0"/>
                <a:cs typeface="Arial" charset="0"/>
              </a:rPr>
              <a:t>– Manager of Standards</a:t>
            </a:r>
            <a:endParaRPr lang="en-US" sz="1800" b="1" dirty="0" smtClean="0">
              <a:latin typeface="Arial" charset="0"/>
              <a:cs typeface="Arial" charset="0"/>
            </a:endParaRPr>
          </a:p>
          <a:p>
            <a:r>
              <a:rPr lang="en-US" sz="1800" b="1" dirty="0" smtClean="0">
                <a:latin typeface="Arial" charset="0"/>
                <a:cs typeface="Arial" charset="0"/>
              </a:rPr>
              <a:t>NVM</a:t>
            </a:r>
            <a:r>
              <a:rPr lang="en-US" sz="1800" dirty="0" smtClean="0">
                <a:latin typeface="Arial" charset="0"/>
                <a:cs typeface="Arial" charset="0"/>
              </a:rPr>
              <a:t> – Non-Voting Member</a:t>
            </a:r>
          </a:p>
          <a:p>
            <a:r>
              <a:rPr lang="en-US" sz="1800" b="1" dirty="0" smtClean="0">
                <a:latin typeface="Arial" charset="0"/>
                <a:cs typeface="Arial" charset="0"/>
              </a:rPr>
              <a:t>OM</a:t>
            </a:r>
            <a:r>
              <a:rPr lang="en-US" sz="1800" dirty="0" smtClean="0">
                <a:latin typeface="Arial" charset="0"/>
                <a:cs typeface="Arial" charset="0"/>
              </a:rPr>
              <a:t> – Organizational Member</a:t>
            </a:r>
          </a:p>
          <a:p>
            <a:r>
              <a:rPr lang="en-US" sz="1800" b="1" dirty="0" smtClean="0">
                <a:latin typeface="Arial" charset="0"/>
                <a:cs typeface="Arial" charset="0"/>
              </a:rPr>
              <a:t>PASA </a:t>
            </a:r>
            <a:r>
              <a:rPr lang="en-US" sz="1800" dirty="0" smtClean="0">
                <a:latin typeface="Arial" charset="0"/>
                <a:cs typeface="Arial" charset="0"/>
              </a:rPr>
              <a:t>– Procedures for ASHRAE Standards Actions </a:t>
            </a:r>
          </a:p>
          <a:p>
            <a:r>
              <a:rPr lang="en-US" sz="1800" b="1" dirty="0" smtClean="0">
                <a:latin typeface="Arial" charset="0"/>
                <a:cs typeface="Arial" charset="0"/>
              </a:rPr>
              <a:t>PC</a:t>
            </a:r>
            <a:r>
              <a:rPr lang="en-US" sz="1800" dirty="0" smtClean="0">
                <a:latin typeface="Arial" charset="0"/>
                <a:cs typeface="Arial" charset="0"/>
              </a:rPr>
              <a:t> – Project Committee</a:t>
            </a:r>
          </a:p>
          <a:p>
            <a:r>
              <a:rPr lang="en-US" sz="1800" b="1" dirty="0" smtClean="0">
                <a:latin typeface="Arial" charset="0"/>
                <a:cs typeface="Arial" charset="0"/>
              </a:rPr>
              <a:t>PCVM</a:t>
            </a:r>
            <a:r>
              <a:rPr lang="en-US" sz="1800" dirty="0" smtClean="0">
                <a:latin typeface="Arial" charset="0"/>
                <a:cs typeface="Arial" charset="0"/>
              </a:rPr>
              <a:t> – Project Committee Voting Member</a:t>
            </a:r>
          </a:p>
          <a:p>
            <a:r>
              <a:rPr lang="en-US" sz="1800" b="1" dirty="0" smtClean="0">
                <a:latin typeface="Arial" charset="0"/>
                <a:cs typeface="Arial" charset="0"/>
              </a:rPr>
              <a:t>PPR</a:t>
            </a:r>
            <a:r>
              <a:rPr lang="en-US" sz="1800" dirty="0" smtClean="0">
                <a:latin typeface="Arial" charset="0"/>
                <a:cs typeface="Arial" charset="0"/>
              </a:rPr>
              <a:t> – Publication Public Review</a:t>
            </a:r>
          </a:p>
          <a:p>
            <a:r>
              <a:rPr lang="en-US" sz="1800" b="1" dirty="0" smtClean="0">
                <a:latin typeface="Arial" charset="0"/>
                <a:cs typeface="Arial" charset="0"/>
              </a:rPr>
              <a:t>PSVM</a:t>
            </a:r>
            <a:r>
              <a:rPr lang="en-US" sz="1800" dirty="0" smtClean="0">
                <a:latin typeface="Arial" charset="0"/>
                <a:cs typeface="Arial" charset="0"/>
              </a:rPr>
              <a:t> – Project Subcommittee Voting Member</a:t>
            </a:r>
          </a:p>
          <a:p>
            <a:pPr>
              <a:buNone/>
            </a:pPr>
            <a:endParaRPr lang="en-US" sz="1800" dirty="0" smtClean="0">
              <a:latin typeface="Arial" charset="0"/>
              <a:cs typeface="Arial" charset="0"/>
            </a:endParaRPr>
          </a:p>
        </p:txBody>
      </p:sp>
      <p:sp>
        <p:nvSpPr>
          <p:cNvPr id="37892" name="Content Placeholder 7"/>
          <p:cNvSpPr>
            <a:spLocks noGrp="1"/>
          </p:cNvSpPr>
          <p:nvPr>
            <p:ph sz="half" idx="2"/>
          </p:nvPr>
        </p:nvSpPr>
        <p:spPr/>
        <p:txBody>
          <a:bodyPr/>
          <a:lstStyle/>
          <a:p>
            <a:r>
              <a:rPr lang="en-US" sz="1800" b="1" dirty="0" smtClean="0">
                <a:latin typeface="Arial" charset="0"/>
                <a:cs typeface="Arial" charset="0"/>
              </a:rPr>
              <a:t>SCD </a:t>
            </a:r>
            <a:r>
              <a:rPr lang="en-US" sz="1800" dirty="0" smtClean="0">
                <a:latin typeface="Arial" charset="0"/>
                <a:cs typeface="Arial" charset="0"/>
              </a:rPr>
              <a:t>– Standards Committee Document</a:t>
            </a:r>
            <a:endParaRPr lang="en-US" sz="1800" b="1" dirty="0" smtClean="0">
              <a:latin typeface="Arial" charset="0"/>
              <a:cs typeface="Arial" charset="0"/>
            </a:endParaRPr>
          </a:p>
          <a:p>
            <a:r>
              <a:rPr lang="en-US" sz="1800" b="1" dirty="0" smtClean="0">
                <a:latin typeface="Arial" charset="0"/>
                <a:cs typeface="Arial" charset="0"/>
              </a:rPr>
              <a:t>SGPC</a:t>
            </a:r>
            <a:r>
              <a:rPr lang="en-US" sz="1800" dirty="0" smtClean="0">
                <a:latin typeface="Arial" charset="0"/>
                <a:cs typeface="Arial" charset="0"/>
              </a:rPr>
              <a:t> – Standing Guideline Project Committee</a:t>
            </a:r>
          </a:p>
          <a:p>
            <a:r>
              <a:rPr lang="en-US" sz="1800" b="1" dirty="0" smtClean="0">
                <a:latin typeface="Arial" charset="0"/>
                <a:cs typeface="Arial" charset="0"/>
              </a:rPr>
              <a:t>SPC</a:t>
            </a:r>
            <a:r>
              <a:rPr lang="en-US" sz="1800" dirty="0" smtClean="0">
                <a:latin typeface="Arial" charset="0"/>
                <a:cs typeface="Arial" charset="0"/>
              </a:rPr>
              <a:t> – Standard Project Committee</a:t>
            </a:r>
          </a:p>
          <a:p>
            <a:r>
              <a:rPr lang="en-US" sz="1800" b="1" dirty="0" smtClean="0">
                <a:latin typeface="Arial" charset="0"/>
                <a:cs typeface="Arial" charset="0"/>
              </a:rPr>
              <a:t>SPLS</a:t>
            </a:r>
            <a:r>
              <a:rPr lang="en-US" sz="1800" dirty="0" smtClean="0">
                <a:latin typeface="Arial" charset="0"/>
                <a:cs typeface="Arial" charset="0"/>
              </a:rPr>
              <a:t> – Standards Project Liaison Subcommittee</a:t>
            </a:r>
          </a:p>
          <a:p>
            <a:r>
              <a:rPr lang="en-US" sz="1800" b="1" dirty="0" smtClean="0">
                <a:latin typeface="Arial" charset="0"/>
                <a:cs typeface="Arial" charset="0"/>
              </a:rPr>
              <a:t>StdC </a:t>
            </a:r>
            <a:r>
              <a:rPr lang="en-US" sz="1800" dirty="0" smtClean="0">
                <a:latin typeface="Arial" charset="0"/>
                <a:cs typeface="Arial" charset="0"/>
              </a:rPr>
              <a:t>– ASHRAE Standards Committee</a:t>
            </a:r>
            <a:r>
              <a:rPr lang="en-US" sz="1800" b="1" dirty="0" smtClean="0">
                <a:latin typeface="Arial" charset="0"/>
                <a:cs typeface="Arial" charset="0"/>
              </a:rPr>
              <a:t> </a:t>
            </a:r>
          </a:p>
          <a:p>
            <a:r>
              <a:rPr lang="en-US" sz="1800" b="1" dirty="0" smtClean="0">
                <a:latin typeface="Arial" charset="0"/>
                <a:cs typeface="Arial" charset="0"/>
              </a:rPr>
              <a:t>SSPC</a:t>
            </a:r>
            <a:r>
              <a:rPr lang="en-US" sz="1800" dirty="0" smtClean="0">
                <a:latin typeface="Arial" charset="0"/>
                <a:cs typeface="Arial" charset="0"/>
              </a:rPr>
              <a:t> – Standing Standard Project Committee</a:t>
            </a:r>
          </a:p>
          <a:p>
            <a:r>
              <a:rPr lang="en-US" sz="1800" b="1" dirty="0" smtClean="0">
                <a:latin typeface="Arial" charset="0"/>
                <a:cs typeface="Arial" charset="0"/>
              </a:rPr>
              <a:t>TC </a:t>
            </a:r>
            <a:r>
              <a:rPr lang="en-US" sz="1800" dirty="0" smtClean="0">
                <a:latin typeface="Arial" charset="0"/>
                <a:cs typeface="Arial" charset="0"/>
              </a:rPr>
              <a:t>– Technical Committee</a:t>
            </a:r>
            <a:endParaRPr lang="en-US" sz="1800" b="1" dirty="0" smtClean="0">
              <a:latin typeface="Arial" charset="0"/>
              <a:cs typeface="Arial" charset="0"/>
            </a:endParaRPr>
          </a:p>
          <a:p>
            <a:r>
              <a:rPr lang="en-US" sz="1800" b="1" dirty="0" smtClean="0">
                <a:latin typeface="Arial" charset="0"/>
                <a:cs typeface="Arial" charset="0"/>
              </a:rPr>
              <a:t>TPS</a:t>
            </a:r>
            <a:r>
              <a:rPr lang="en-US" sz="1800" dirty="0" smtClean="0">
                <a:latin typeface="Arial" charset="0"/>
                <a:cs typeface="Arial" charset="0"/>
              </a:rPr>
              <a:t> – Title, Purpose and Scope</a:t>
            </a:r>
          </a:p>
          <a:p>
            <a:r>
              <a:rPr lang="en-US" sz="1800" b="1" dirty="0" smtClean="0">
                <a:latin typeface="Arial" charset="0"/>
                <a:cs typeface="Arial" charset="0"/>
              </a:rPr>
              <a:t>WP</a:t>
            </a:r>
            <a:r>
              <a:rPr lang="en-US" sz="1800" dirty="0" smtClean="0">
                <a:latin typeface="Arial" charset="0"/>
                <a:cs typeface="Arial" charset="0"/>
              </a:rPr>
              <a:t> – Work Plan</a:t>
            </a:r>
          </a:p>
          <a:p>
            <a:pPr>
              <a:buNone/>
            </a:pPr>
            <a:endParaRPr lang="en-US" dirty="0" smtClean="0">
              <a:latin typeface="Arial" charset="0"/>
              <a:cs typeface="Arial" charset="0"/>
            </a:endParaRPr>
          </a:p>
        </p:txBody>
      </p:sp>
      <p:sp>
        <p:nvSpPr>
          <p:cNvPr id="7" name="Slide Number Placeholder 6"/>
          <p:cNvSpPr>
            <a:spLocks noGrp="1"/>
          </p:cNvSpPr>
          <p:nvPr>
            <p:ph type="sldNum" sz="quarter" idx="12"/>
          </p:nvPr>
        </p:nvSpPr>
        <p:spPr/>
        <p:txBody>
          <a:bodyPr/>
          <a:lstStyle/>
          <a:p>
            <a:pPr>
              <a:defRPr/>
            </a:pPr>
            <a:fld id="{692459DC-A23C-421B-8938-543F93318694}" type="slidenum">
              <a:rPr lang="en-US" smtClean="0"/>
              <a:pPr>
                <a:defRPr/>
              </a:pPr>
              <a:t>2</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200" dirty="0" smtClean="0">
                <a:latin typeface="Arial" charset="0"/>
                <a:cs typeface="Arial" charset="0"/>
              </a:rPr>
              <a:t>Title, Purpose &amp; Scope (TPS)</a:t>
            </a:r>
          </a:p>
        </p:txBody>
      </p:sp>
      <p:sp>
        <p:nvSpPr>
          <p:cNvPr id="24579" name="Content Placeholder 2"/>
          <p:cNvSpPr>
            <a:spLocks noGrp="1"/>
          </p:cNvSpPr>
          <p:nvPr>
            <p:ph idx="1"/>
          </p:nvPr>
        </p:nvSpPr>
        <p:spPr/>
        <p:txBody>
          <a:bodyPr/>
          <a:lstStyle/>
          <a:p>
            <a:pPr>
              <a:defRPr/>
            </a:pPr>
            <a:r>
              <a:rPr lang="en-US" sz="2400" dirty="0" smtClean="0"/>
              <a:t>The TPS is the framework for a Standard or Guideline</a:t>
            </a:r>
          </a:p>
          <a:p>
            <a:pPr>
              <a:defRPr/>
            </a:pPr>
            <a:r>
              <a:rPr lang="en-US" sz="2400" dirty="0" smtClean="0"/>
              <a:t>A PC must approved the TPS at its first official meeting</a:t>
            </a:r>
          </a:p>
          <a:p>
            <a:pPr>
              <a:defRPr/>
            </a:pPr>
            <a:r>
              <a:rPr lang="en-US" sz="2400" dirty="0" smtClean="0"/>
              <a:t>If changes are needed, use the Proposed TPS Form found on the Toolkit page, and include:</a:t>
            </a:r>
          </a:p>
          <a:p>
            <a:pPr lvl="2">
              <a:defRPr/>
            </a:pPr>
            <a:r>
              <a:rPr lang="en-US" sz="2400" dirty="0" smtClean="0"/>
              <a:t>Rationale for changes </a:t>
            </a:r>
          </a:p>
          <a:p>
            <a:pPr lvl="2">
              <a:defRPr/>
            </a:pPr>
            <a:r>
              <a:rPr lang="en-US" sz="2400" dirty="0" smtClean="0"/>
              <a:t>Underscore/strikeout to show changes to original version</a:t>
            </a:r>
          </a:p>
          <a:p>
            <a:pPr lvl="2">
              <a:defRPr/>
            </a:pPr>
            <a:r>
              <a:rPr lang="en-US" sz="2400" dirty="0" smtClean="0"/>
              <a:t>A clean, final version of the proposed TPS</a:t>
            </a:r>
          </a:p>
          <a:p>
            <a:pPr lvl="2">
              <a:defRPr/>
            </a:pPr>
            <a:r>
              <a:rPr lang="en-US" sz="2400" dirty="0" smtClean="0"/>
              <a:t>PC vote tally to recommend approval</a:t>
            </a:r>
          </a:p>
          <a:p>
            <a:pPr lvl="1">
              <a:defRPr/>
            </a:pPr>
            <a:r>
              <a:rPr lang="en-US" dirty="0" smtClean="0"/>
              <a:t>Any change to the TPS must be approved prior to submission of a Publication Public Review draft</a:t>
            </a:r>
          </a:p>
          <a:p>
            <a:pPr lvl="1">
              <a:defRPr/>
            </a:pPr>
            <a:r>
              <a:rPr lang="en-US" dirty="0" smtClean="0"/>
              <a:t>Submit document to SPLS Liaison and MOS </a:t>
            </a: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20</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latin typeface="Arial" charset="0"/>
                <a:cs typeface="Arial" charset="0"/>
              </a:rPr>
              <a:t>Working Draft </a:t>
            </a:r>
          </a:p>
        </p:txBody>
      </p:sp>
      <p:sp>
        <p:nvSpPr>
          <p:cNvPr id="25603" name="Content Placeholder 2"/>
          <p:cNvSpPr>
            <a:spLocks noGrp="1"/>
          </p:cNvSpPr>
          <p:nvPr>
            <p:ph idx="1"/>
          </p:nvPr>
        </p:nvSpPr>
        <p:spPr>
          <a:xfrm>
            <a:off x="457200" y="990600"/>
            <a:ext cx="8229600" cy="5181600"/>
          </a:xfrm>
        </p:spPr>
        <p:txBody>
          <a:bodyPr/>
          <a:lstStyle/>
          <a:p>
            <a:pPr>
              <a:defRPr/>
            </a:pPr>
            <a:r>
              <a:rPr lang="en-US" sz="2200" dirty="0" smtClean="0"/>
              <a:t>For </a:t>
            </a:r>
            <a:r>
              <a:rPr lang="en-US" sz="2200" b="1" i="1" dirty="0" smtClean="0"/>
              <a:t>new</a:t>
            </a:r>
            <a:r>
              <a:rPr lang="en-US" sz="2200" dirty="0" smtClean="0"/>
              <a:t> standard/guideline, Staff will send you working draft template</a:t>
            </a:r>
          </a:p>
          <a:p>
            <a:pPr lvl="1">
              <a:defRPr/>
            </a:pPr>
            <a:r>
              <a:rPr lang="en-US" sz="2000" dirty="0" smtClean="0"/>
              <a:t>Work with PC to create initial Working Draft</a:t>
            </a:r>
            <a:endParaRPr lang="en-US" sz="1200" dirty="0" smtClean="0"/>
          </a:p>
          <a:p>
            <a:pPr>
              <a:defRPr/>
            </a:pPr>
            <a:r>
              <a:rPr lang="en-US" sz="2200" dirty="0" smtClean="0"/>
              <a:t>For </a:t>
            </a:r>
            <a:r>
              <a:rPr lang="en-US" sz="2200" b="1" i="1" dirty="0" smtClean="0"/>
              <a:t>revision</a:t>
            </a:r>
            <a:r>
              <a:rPr lang="en-US" sz="2200" dirty="0" smtClean="0"/>
              <a:t> standard/guideline, Staff will send you an editable version of currently-published standard/guideline</a:t>
            </a:r>
          </a:p>
          <a:p>
            <a:pPr lvl="1">
              <a:defRPr/>
            </a:pPr>
            <a:r>
              <a:rPr lang="en-US" sz="2000" dirty="0" smtClean="0"/>
              <a:t>Save backup copy of original document</a:t>
            </a:r>
          </a:p>
          <a:p>
            <a:pPr lvl="1">
              <a:defRPr/>
            </a:pPr>
            <a:r>
              <a:rPr lang="en-US" sz="2000" dirty="0" smtClean="0"/>
              <a:t>Work with PC to revise original document</a:t>
            </a:r>
          </a:p>
          <a:p>
            <a:pPr lvl="1">
              <a:defRPr/>
            </a:pPr>
            <a:r>
              <a:rPr lang="en-US" sz="2000" dirty="0" smtClean="0"/>
              <a:t>Update the working draft number and date each time you share a working draft with your PC</a:t>
            </a:r>
          </a:p>
          <a:p>
            <a:pPr lvl="1">
              <a:defRPr/>
            </a:pPr>
            <a:r>
              <a:rPr lang="en-US" sz="2000" dirty="0" smtClean="0"/>
              <a:t>Archive previous versions for future reference</a:t>
            </a:r>
          </a:p>
          <a:p>
            <a:pPr marL="342900" lvl="1">
              <a:buSzPct val="50000"/>
              <a:buFont typeface="Wingdings" pitchFamily="2" charset="2"/>
              <a:buChar char="l"/>
              <a:defRPr/>
            </a:pPr>
            <a:r>
              <a:rPr lang="en-US" sz="2200" dirty="0" smtClean="0">
                <a:cs typeface="+mn-cs"/>
              </a:rPr>
              <a:t>ASHRAE copyright language included on the cover of the working draft template prohibits PC member sharing a working draft, in whole or in part, outside of the PC without the express permission of the MOS.</a:t>
            </a:r>
            <a:endParaRPr lang="en-US" dirty="0" smtClean="0"/>
          </a:p>
        </p:txBody>
      </p:sp>
      <p:sp>
        <p:nvSpPr>
          <p:cNvPr id="8" name="Slide Number Placeholder 7"/>
          <p:cNvSpPr>
            <a:spLocks noGrp="1"/>
          </p:cNvSpPr>
          <p:nvPr>
            <p:ph type="sldNum" sz="quarter" idx="12"/>
          </p:nvPr>
        </p:nvSpPr>
        <p:spPr/>
        <p:txBody>
          <a:bodyPr/>
          <a:lstStyle/>
          <a:p>
            <a:pPr>
              <a:defRPr/>
            </a:pPr>
            <a:fld id="{3329B2A7-069C-4C89-834D-4755AF6FDA66}" type="slidenum">
              <a:rPr lang="en-US" smtClean="0"/>
              <a:pPr>
                <a:defRPr/>
              </a:pPr>
              <a:t>21</a:t>
            </a:fld>
            <a:endParaRPr lang="en-US" dirty="0"/>
          </a:p>
        </p:txBody>
      </p:sp>
      <p:sp>
        <p:nvSpPr>
          <p:cNvPr id="9" name="Footer Placeholder 8"/>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in SCDs</a:t>
            </a:r>
            <a:endParaRPr lang="en-US" dirty="0"/>
          </a:p>
        </p:txBody>
      </p:sp>
      <p:sp>
        <p:nvSpPr>
          <p:cNvPr id="3" name="Content Placeholder 2"/>
          <p:cNvSpPr>
            <a:spLocks noGrp="1"/>
          </p:cNvSpPr>
          <p:nvPr>
            <p:ph idx="1"/>
          </p:nvPr>
        </p:nvSpPr>
        <p:spPr>
          <a:xfrm>
            <a:off x="457200" y="990600"/>
            <a:ext cx="8229600" cy="4648200"/>
          </a:xfrm>
        </p:spPr>
        <p:txBody>
          <a:bodyPr/>
          <a:lstStyle/>
          <a:p>
            <a:r>
              <a:rPr lang="en-US" sz="2400" dirty="0" smtClean="0"/>
              <a:t>Only include definitions that are necessary to apply the standard or guideline, and are not commonly understood</a:t>
            </a:r>
          </a:p>
          <a:p>
            <a:r>
              <a:rPr lang="en-US" sz="2400" dirty="0" smtClean="0"/>
              <a:t>All definitions </a:t>
            </a:r>
            <a:r>
              <a:rPr lang="en-US" sz="2400" dirty="0" smtClean="0">
                <a:solidFill>
                  <a:srgbClr val="0033CC"/>
                </a:solidFill>
              </a:rPr>
              <a:t>shall appear somewhere </a:t>
            </a:r>
            <a:r>
              <a:rPr lang="en-US" sz="2400" dirty="0" smtClean="0"/>
              <a:t>in the body of the standard or guideline (or they shall not be included)</a:t>
            </a:r>
          </a:p>
          <a:p>
            <a:r>
              <a:rPr lang="en-US" sz="2400" dirty="0" smtClean="0">
                <a:solidFill>
                  <a:srgbClr val="0033CC"/>
                </a:solidFill>
              </a:rPr>
              <a:t>Requirements shall not be included in definitions </a:t>
            </a:r>
          </a:p>
          <a:p>
            <a:r>
              <a:rPr lang="en-US" sz="2400" dirty="0" smtClean="0"/>
              <a:t>ASHRAE Terminology, found at </a:t>
            </a:r>
            <a:r>
              <a:rPr lang="en-US" sz="2400" dirty="0" smtClean="0">
                <a:hlinkClick r:id="rId2"/>
              </a:rPr>
              <a:t>https://www.ashrae.org/resources--publications/free-resources/ashrae-terminology</a:t>
            </a:r>
            <a:r>
              <a:rPr lang="en-US" sz="2400" dirty="0" smtClean="0"/>
              <a:t>, is a potential resource for definitions</a:t>
            </a:r>
          </a:p>
          <a:p>
            <a:r>
              <a:rPr lang="en-US" sz="2400" dirty="0" smtClean="0"/>
              <a:t>ASHRAE Terminology definitions, with or without subsequent editing, might fit your purposes, </a:t>
            </a:r>
            <a:r>
              <a:rPr lang="en-US" sz="2400" dirty="0" smtClean="0">
                <a:solidFill>
                  <a:srgbClr val="0033CC"/>
                </a:solidFill>
              </a:rPr>
              <a:t>but you are not required to use ASHRAE Terminology definitions</a:t>
            </a:r>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329B2A7-069C-4C89-834D-4755AF6FDA66}" type="slidenum">
              <a:rPr lang="en-US" smtClean="0"/>
              <a:pPr>
                <a:defRPr/>
              </a:pPr>
              <a:t>22</a:t>
            </a:fld>
            <a:endParaRPr lang="en-US" dirty="0"/>
          </a:p>
        </p:txBody>
      </p:sp>
      <p:sp>
        <p:nvSpPr>
          <p:cNvPr id="6" name="TextBox 5"/>
          <p:cNvSpPr txBox="1"/>
          <p:nvPr/>
        </p:nvSpPr>
        <p:spPr>
          <a:xfrm>
            <a:off x="533400" y="5715000"/>
            <a:ext cx="8402638" cy="738664"/>
          </a:xfrm>
          <a:prstGeom prst="rect">
            <a:avLst/>
          </a:prstGeom>
          <a:solidFill>
            <a:schemeClr val="accent4">
              <a:lumMod val="10000"/>
              <a:lumOff val="90000"/>
            </a:schemeClr>
          </a:solidFill>
          <a:ln>
            <a:solidFill>
              <a:schemeClr val="tx1"/>
            </a:solidFill>
          </a:ln>
        </p:spPr>
        <p:txBody>
          <a:bodyPr>
            <a:spAutoFit/>
          </a:bodyPr>
          <a:lstStyle/>
          <a:p>
            <a:pPr>
              <a:defRPr/>
            </a:pPr>
            <a:r>
              <a:rPr lang="en-US" sz="1400" b="1" i="1" dirty="0">
                <a:solidFill>
                  <a:srgbClr val="0033CC"/>
                </a:solidFill>
              </a:rPr>
              <a:t>Tip:  </a:t>
            </a:r>
            <a:r>
              <a:rPr lang="en-US" sz="1400" i="1" dirty="0" smtClean="0">
                <a:solidFill>
                  <a:srgbClr val="0033CC"/>
                </a:solidFill>
              </a:rPr>
              <a:t>Draft the new or revised standard or guideline by focusing on the requirements and other content while making a list of potential definitions instead of consuming PC time to write the definitions at the outset.</a:t>
            </a:r>
            <a:endParaRPr lang="en-US" sz="1400" i="1" dirty="0">
              <a:solidFill>
                <a:srgbClr val="0033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 Chairs’ Meeting Deadlines</a:t>
            </a:r>
            <a:endParaRPr lang="en-US" dirty="0"/>
          </a:p>
        </p:txBody>
      </p:sp>
      <p:sp>
        <p:nvSpPr>
          <p:cNvPr id="3" name="Content Placeholder 2"/>
          <p:cNvSpPr>
            <a:spLocks noGrp="1"/>
          </p:cNvSpPr>
          <p:nvPr>
            <p:ph idx="1"/>
          </p:nvPr>
        </p:nvSpPr>
        <p:spPr/>
        <p:txBody>
          <a:bodyPr/>
          <a:lstStyle/>
          <a:p>
            <a:r>
              <a:rPr lang="en-US" dirty="0" smtClean="0"/>
              <a:t>Obtain deadlines in the </a:t>
            </a:r>
            <a:r>
              <a:rPr lang="en-US" dirty="0" smtClean="0">
                <a:hlinkClick r:id="rId2"/>
              </a:rPr>
              <a:t>PC Chairs Tool Kit</a:t>
            </a:r>
            <a:endParaRPr lang="en-US" dirty="0" smtClean="0">
              <a:solidFill>
                <a:srgbClr val="0033CC"/>
              </a:solidFill>
            </a:endParaRPr>
          </a:p>
          <a:p>
            <a:pPr algn="ctr">
              <a:buNone/>
            </a:pPr>
            <a:endParaRPr lang="en-US" dirty="0" smtClean="0">
              <a:solidFill>
                <a:srgbClr val="0033CC"/>
              </a:solidFill>
            </a:endParaRPr>
          </a:p>
        </p:txBody>
      </p:sp>
      <p:sp>
        <p:nvSpPr>
          <p:cNvPr id="4" name="Slide Number Placeholder 3"/>
          <p:cNvSpPr>
            <a:spLocks noGrp="1"/>
          </p:cNvSpPr>
          <p:nvPr>
            <p:ph type="sldNum" sz="quarter" idx="12"/>
          </p:nvPr>
        </p:nvSpPr>
        <p:spPr/>
        <p:txBody>
          <a:bodyPr/>
          <a:lstStyle/>
          <a:p>
            <a:pPr>
              <a:defRPr/>
            </a:pPr>
            <a:fld id="{3329B2A7-069C-4C89-834D-4755AF6FDA66}" type="slidenum">
              <a:rPr lang="en-US" smtClean="0"/>
              <a:pPr>
                <a:defRPr/>
              </a:pPr>
              <a:t>23</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20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nvGraphicFramePr>
        <p:xfrm>
          <a:off x="1143000" y="1777569"/>
          <a:ext cx="6781799" cy="4089830"/>
        </p:xfrm>
        <a:graphic>
          <a:graphicData uri="http://schemas.openxmlformats.org/drawingml/2006/table">
            <a:tbl>
              <a:tblPr/>
              <a:tblGrid>
                <a:gridCol w="2205069"/>
                <a:gridCol w="915346"/>
                <a:gridCol w="915346"/>
                <a:gridCol w="915346"/>
                <a:gridCol w="915346"/>
                <a:gridCol w="915346"/>
              </a:tblGrid>
              <a:tr h="270506">
                <a:tc>
                  <a:txBody>
                    <a:bodyPr/>
                    <a:lstStyle/>
                    <a:p>
                      <a:pPr marL="0" marR="0">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c>
                  <a:txBody>
                    <a:bodyPr/>
                    <a:lstStyle/>
                    <a:p>
                      <a:pPr marL="0" marR="0" algn="ctr">
                        <a:spcBef>
                          <a:spcPts val="0"/>
                        </a:spcBef>
                        <a:spcAft>
                          <a:spcPts val="0"/>
                        </a:spcAft>
                      </a:pPr>
                      <a:r>
                        <a:rPr lang="en-US" sz="600" b="1" dirty="0">
                          <a:latin typeface="Calibri"/>
                          <a:ea typeface="Calibri"/>
                          <a:cs typeface="Calibri"/>
                        </a:rPr>
                        <a:t>Chicago Winter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c>
                  <a:txBody>
                    <a:bodyPr/>
                    <a:lstStyle/>
                    <a:p>
                      <a:pPr marL="0" marR="0" algn="ctr">
                        <a:spcBef>
                          <a:spcPts val="0"/>
                        </a:spcBef>
                        <a:spcAft>
                          <a:spcPts val="0"/>
                        </a:spcAft>
                      </a:pPr>
                      <a:r>
                        <a:rPr lang="en-US" sz="600" b="1" dirty="0">
                          <a:latin typeface="Calibri"/>
                          <a:ea typeface="Calibri"/>
                          <a:cs typeface="Calibri"/>
                        </a:rPr>
                        <a:t>SPLS Spring </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c>
                  <a:txBody>
                    <a:bodyPr/>
                    <a:lstStyle/>
                    <a:p>
                      <a:pPr marL="0" marR="0" algn="ctr">
                        <a:spcBef>
                          <a:spcPts val="0"/>
                        </a:spcBef>
                        <a:spcAft>
                          <a:spcPts val="0"/>
                        </a:spcAft>
                      </a:pPr>
                      <a:r>
                        <a:rPr lang="en-US" sz="600" b="1" dirty="0">
                          <a:latin typeface="Calibri"/>
                          <a:ea typeface="Calibri"/>
                          <a:cs typeface="Calibri"/>
                        </a:rPr>
                        <a:t>Atlanta Annual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c>
                  <a:txBody>
                    <a:bodyPr/>
                    <a:lstStyle/>
                    <a:p>
                      <a:pPr marL="0" marR="0" algn="ctr">
                        <a:spcBef>
                          <a:spcPts val="0"/>
                        </a:spcBef>
                        <a:spcAft>
                          <a:spcPts val="0"/>
                        </a:spcAft>
                      </a:pPr>
                      <a:r>
                        <a:rPr lang="en-US" sz="600" b="1" dirty="0">
                          <a:latin typeface="Calibri"/>
                          <a:ea typeface="Calibri"/>
                          <a:cs typeface="Calibri"/>
                        </a:rPr>
                        <a:t>SPLS Summer</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c>
                  <a:txBody>
                    <a:bodyPr/>
                    <a:lstStyle/>
                    <a:p>
                      <a:pPr marL="0" marR="0" algn="ctr">
                        <a:spcBef>
                          <a:spcPts val="0"/>
                        </a:spcBef>
                        <a:spcAft>
                          <a:spcPts val="0"/>
                        </a:spcAft>
                      </a:pPr>
                      <a:r>
                        <a:rPr lang="en-US" sz="600" b="1" dirty="0">
                          <a:latin typeface="Calibri"/>
                          <a:ea typeface="Calibri"/>
                          <a:cs typeface="Calibri"/>
                        </a:rPr>
                        <a:t>Tech Weekend </a:t>
                      </a:r>
                      <a:br>
                        <a:rPr lang="en-US" sz="600" b="1" dirty="0">
                          <a:latin typeface="Calibri"/>
                          <a:ea typeface="Calibri"/>
                          <a:cs typeface="Calibri"/>
                        </a:rPr>
                      </a:br>
                      <a:r>
                        <a:rPr lang="en-US" sz="600" b="1" dirty="0">
                          <a:latin typeface="Calibri"/>
                          <a:ea typeface="Calibri"/>
                          <a:cs typeface="Calibri"/>
                        </a:rPr>
                        <a:t>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0DCE6"/>
                    </a:solidFill>
                  </a:tcPr>
                </a:tc>
              </a:tr>
              <a:tr h="169255">
                <a:tc>
                  <a:txBody>
                    <a:bodyPr/>
                    <a:lstStyle/>
                    <a:p>
                      <a:pPr marL="0" marR="0">
                        <a:spcBef>
                          <a:spcPts val="0"/>
                        </a:spcBef>
                        <a:spcAft>
                          <a:spcPts val="0"/>
                        </a:spcAft>
                      </a:pPr>
                      <a:r>
                        <a:rPr lang="en-US" sz="600" dirty="0">
                          <a:latin typeface="Calibri"/>
                          <a:ea typeface="Calibri"/>
                          <a:cs typeface="Calibri"/>
                        </a:rPr>
                        <a:t> SPLS Meeting/Conference Call dates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solidFill>
                            <a:srgbClr val="000000"/>
                          </a:solidFill>
                          <a:latin typeface="Calibri"/>
                          <a:ea typeface="Calibri"/>
                          <a:cs typeface="Calibri"/>
                        </a:rPr>
                        <a:t>Jan 23 &amp; 27,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Mar 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Jun 26 &amp; Jun 30,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Aug  22,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Sep 25,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169255">
                <a:tc>
                  <a:txBody>
                    <a:bodyPr/>
                    <a:lstStyle/>
                    <a:p>
                      <a:pPr marL="0" marR="0">
                        <a:spcBef>
                          <a:spcPts val="0"/>
                        </a:spcBef>
                        <a:spcAft>
                          <a:spcPts val="0"/>
                        </a:spcAft>
                      </a:pPr>
                      <a:r>
                        <a:rPr lang="en-US" sz="600" b="1" dirty="0">
                          <a:latin typeface="Calibri"/>
                          <a:ea typeface="Calibri"/>
                          <a:cs typeface="Calibri"/>
                        </a:rPr>
                        <a:t>StdC/BOD meeting dates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Jan  24-28,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N/A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Jun 27-July 1,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N/A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c>
                  <a:txBody>
                    <a:bodyPr/>
                    <a:lstStyle/>
                    <a:p>
                      <a:pPr marL="0" marR="0" algn="ctr">
                        <a:spcBef>
                          <a:spcPts val="0"/>
                        </a:spcBef>
                        <a:spcAft>
                          <a:spcPts val="0"/>
                        </a:spcAft>
                      </a:pPr>
                      <a:r>
                        <a:rPr lang="en-US" sz="600" dirty="0">
                          <a:latin typeface="Calibri"/>
                          <a:ea typeface="Calibri"/>
                          <a:cs typeface="Calibri"/>
                        </a:rPr>
                        <a:t>Sep 25 – Oct 5, 2015*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AEEF3"/>
                    </a:solidFill>
                  </a:tcPr>
                </a:tc>
              </a:tr>
              <a:tr h="260432">
                <a:tc>
                  <a:txBody>
                    <a:bodyPr/>
                    <a:lstStyle/>
                    <a:p>
                      <a:pPr marL="0" marR="0">
                        <a:spcBef>
                          <a:spcPts val="0"/>
                        </a:spcBef>
                        <a:spcAft>
                          <a:spcPts val="0"/>
                        </a:spcAft>
                      </a:pPr>
                      <a:r>
                        <a:rPr lang="en-US" sz="700" b="1" dirty="0">
                          <a:latin typeface="Calibri"/>
                          <a:ea typeface="Calibri"/>
                          <a:cs typeface="Calibri"/>
                        </a:rPr>
                        <a:t>Membership</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B8CCE4"/>
                    </a:solidFill>
                  </a:tcPr>
                </a:tc>
              </a:tr>
              <a:tr h="241793">
                <a:tc>
                  <a:txBody>
                    <a:bodyPr/>
                    <a:lstStyle/>
                    <a:p>
                      <a:pPr marL="0" marR="0">
                        <a:spcBef>
                          <a:spcPts val="0"/>
                        </a:spcBef>
                        <a:spcAft>
                          <a:spcPts val="0"/>
                        </a:spcAft>
                      </a:pPr>
                      <a:r>
                        <a:rPr lang="en-US" sz="600" dirty="0">
                          <a:latin typeface="Calibri"/>
                          <a:ea typeface="Calibri"/>
                          <a:cs typeface="Calibri"/>
                        </a:rPr>
                        <a:t>New PC member applications &amp; existing member changes (Bio/Bias/Applications** due)</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Oct 24, 2014</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Apr 17,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July 24,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r>
              <a:tr h="208043">
                <a:tc>
                  <a:txBody>
                    <a:bodyPr/>
                    <a:lstStyle/>
                    <a:p>
                      <a:pPr marL="0" marR="0">
                        <a:spcBef>
                          <a:spcPts val="0"/>
                        </a:spcBef>
                        <a:spcAft>
                          <a:spcPts val="0"/>
                        </a:spcAft>
                      </a:pPr>
                      <a:r>
                        <a:rPr lang="en-US" sz="600" dirty="0">
                          <a:latin typeface="Calibri"/>
                          <a:ea typeface="Calibri"/>
                          <a:cs typeface="Calibri"/>
                        </a:rPr>
                        <a:t>PC Chair’s Membership Recommendation Form** due</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Nov 21, 2014</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May 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c>
                  <a:txBody>
                    <a:bodyPr/>
                    <a:lstStyle/>
                    <a:p>
                      <a:pPr marL="0" marR="0" algn="ctr">
                        <a:spcBef>
                          <a:spcPts val="0"/>
                        </a:spcBef>
                        <a:spcAft>
                          <a:spcPts val="0"/>
                        </a:spcAft>
                      </a:pPr>
                      <a:r>
                        <a:rPr lang="en-US" sz="600" dirty="0">
                          <a:latin typeface="Calibri"/>
                          <a:ea typeface="Calibri"/>
                          <a:cs typeface="Calibri"/>
                        </a:rPr>
                        <a:t>Aug  14,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EBF4"/>
                    </a:solidFill>
                  </a:tcPr>
                </a:tc>
              </a:tr>
              <a:tr h="270506">
                <a:tc>
                  <a:txBody>
                    <a:bodyPr/>
                    <a:lstStyle/>
                    <a:p>
                      <a:pPr marL="0" marR="0">
                        <a:spcBef>
                          <a:spcPts val="0"/>
                        </a:spcBef>
                        <a:spcAft>
                          <a:spcPts val="0"/>
                        </a:spcAft>
                      </a:pPr>
                      <a:r>
                        <a:rPr lang="en-US" sz="700" b="1" dirty="0">
                          <a:latin typeface="Calibri"/>
                          <a:ea typeface="Calibri"/>
                          <a:cs typeface="Calibri"/>
                        </a:rPr>
                        <a:t>Publication Public Review Packages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c>
                  <a:txBody>
                    <a:bodyPr/>
                    <a:lstStyle/>
                    <a:p>
                      <a:pPr marL="0" marR="0" algn="ctr">
                        <a:spcBef>
                          <a:spcPts val="0"/>
                        </a:spcBef>
                        <a:spcAft>
                          <a:spcPts val="0"/>
                        </a:spcAft>
                      </a:pPr>
                      <a:r>
                        <a:rPr lang="en-US" sz="600" b="1" dirty="0">
                          <a:latin typeface="Calibri"/>
                          <a:ea typeface="Calibri"/>
                          <a:cs typeface="Calibri"/>
                        </a:rPr>
                        <a:t>Chicago Winter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c>
                  <a:txBody>
                    <a:bodyPr/>
                    <a:lstStyle/>
                    <a:p>
                      <a:pPr marL="0" marR="0" algn="ctr">
                        <a:spcBef>
                          <a:spcPts val="0"/>
                        </a:spcBef>
                        <a:spcAft>
                          <a:spcPts val="0"/>
                        </a:spcAft>
                      </a:pPr>
                      <a:r>
                        <a:rPr lang="en-US" sz="600" b="1" dirty="0">
                          <a:latin typeface="Calibri"/>
                          <a:ea typeface="Calibri"/>
                          <a:cs typeface="Calibri"/>
                        </a:rPr>
                        <a:t>SPLS Spring </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c>
                  <a:txBody>
                    <a:bodyPr/>
                    <a:lstStyle/>
                    <a:p>
                      <a:pPr marL="0" marR="0" algn="ctr">
                        <a:spcBef>
                          <a:spcPts val="0"/>
                        </a:spcBef>
                        <a:spcAft>
                          <a:spcPts val="0"/>
                        </a:spcAft>
                      </a:pPr>
                      <a:r>
                        <a:rPr lang="en-US" sz="600" b="1" dirty="0">
                          <a:latin typeface="Calibri"/>
                          <a:ea typeface="Calibri"/>
                          <a:cs typeface="Calibri"/>
                        </a:rPr>
                        <a:t>Atlanta Annual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c>
                  <a:txBody>
                    <a:bodyPr/>
                    <a:lstStyle/>
                    <a:p>
                      <a:pPr marL="0" marR="0" algn="ctr">
                        <a:spcBef>
                          <a:spcPts val="0"/>
                        </a:spcBef>
                        <a:spcAft>
                          <a:spcPts val="0"/>
                        </a:spcAft>
                      </a:pPr>
                      <a:r>
                        <a:rPr lang="en-US" sz="600" b="1" dirty="0">
                          <a:latin typeface="Calibri"/>
                          <a:ea typeface="Calibri"/>
                          <a:cs typeface="Calibri"/>
                        </a:rPr>
                        <a:t>SPLS Summer</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c>
                  <a:txBody>
                    <a:bodyPr/>
                    <a:lstStyle/>
                    <a:p>
                      <a:pPr marL="0" marR="0" algn="ctr">
                        <a:spcBef>
                          <a:spcPts val="0"/>
                        </a:spcBef>
                        <a:spcAft>
                          <a:spcPts val="0"/>
                        </a:spcAft>
                      </a:pPr>
                      <a:r>
                        <a:rPr lang="en-US" sz="600" b="1" dirty="0">
                          <a:latin typeface="Calibri"/>
                          <a:ea typeface="Calibri"/>
                          <a:cs typeface="Calibri"/>
                        </a:rPr>
                        <a:t>Tech Weekend </a:t>
                      </a:r>
                      <a:br>
                        <a:rPr lang="en-US" sz="600" b="1" dirty="0">
                          <a:latin typeface="Calibri"/>
                          <a:ea typeface="Calibri"/>
                          <a:cs typeface="Calibri"/>
                        </a:rPr>
                      </a:br>
                      <a:r>
                        <a:rPr lang="en-US" sz="600" b="1" dirty="0">
                          <a:latin typeface="Calibri"/>
                          <a:ea typeface="Calibri"/>
                          <a:cs typeface="Calibri"/>
                        </a:rPr>
                        <a:t>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6E3BC"/>
                    </a:solidFill>
                  </a:tcPr>
                </a:tc>
              </a:tr>
              <a:tr h="362690">
                <a:tc>
                  <a:txBody>
                    <a:bodyPr/>
                    <a:lstStyle/>
                    <a:p>
                      <a:pPr marL="0" marR="0">
                        <a:spcBef>
                          <a:spcPts val="0"/>
                        </a:spcBef>
                        <a:spcAft>
                          <a:spcPts val="0"/>
                        </a:spcAft>
                      </a:pPr>
                      <a:r>
                        <a:rPr lang="en-US" sz="600" dirty="0">
                          <a:latin typeface="Calibri"/>
                          <a:ea typeface="Calibri"/>
                          <a:cs typeface="Calibri"/>
                        </a:rPr>
                        <a:t>PC Chairs Publication Public Review Submittal Form** deadline for Normal Track PPR packages (see Note below for Fast Track Process)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Dec 19, 2014</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Feb 17,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May 22,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Aug 2,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Aug 28,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r>
              <a:tr h="176307">
                <a:tc>
                  <a:txBody>
                    <a:bodyPr/>
                    <a:lstStyle/>
                    <a:p>
                      <a:pPr marL="0" marR="0">
                        <a:spcBef>
                          <a:spcPts val="0"/>
                        </a:spcBef>
                        <a:spcAft>
                          <a:spcPts val="0"/>
                        </a:spcAft>
                      </a:pPr>
                      <a:r>
                        <a:rPr lang="en-US" sz="600" dirty="0">
                          <a:latin typeface="Calibri"/>
                          <a:ea typeface="Calibri"/>
                          <a:cs typeface="Calibri"/>
                        </a:rPr>
                        <a:t>SPLS approval of Normal Track PPRs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solidFill>
                            <a:srgbClr val="000000"/>
                          </a:solidFill>
                          <a:latin typeface="Calibri"/>
                          <a:ea typeface="Calibri"/>
                          <a:cs typeface="Calibri"/>
                        </a:rPr>
                        <a:t>Jan 23,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Mar 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Jun 26,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Aug  22,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Sep 24,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r>
              <a:tr h="185375">
                <a:tc>
                  <a:txBody>
                    <a:bodyPr/>
                    <a:lstStyle/>
                    <a:p>
                      <a:pPr marL="0" marR="0">
                        <a:spcBef>
                          <a:spcPts val="0"/>
                        </a:spcBef>
                        <a:spcAft>
                          <a:spcPts val="0"/>
                        </a:spcAft>
                      </a:pPr>
                      <a:r>
                        <a:rPr lang="en-US" sz="600" dirty="0">
                          <a:latin typeface="Calibri"/>
                          <a:ea typeface="Calibri"/>
                          <a:cs typeface="Calibri"/>
                        </a:rPr>
                        <a:t>Public Review Starts for 30 and 45 day PRs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Feb 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Mar 20,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July 10,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Sep 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Oct 9,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r>
              <a:tr h="185375">
                <a:tc>
                  <a:txBody>
                    <a:bodyPr/>
                    <a:lstStyle/>
                    <a:p>
                      <a:pPr marL="0" marR="0">
                        <a:spcBef>
                          <a:spcPts val="0"/>
                        </a:spcBef>
                        <a:spcAft>
                          <a:spcPts val="0"/>
                        </a:spcAft>
                      </a:pPr>
                      <a:r>
                        <a:rPr lang="en-US" sz="600" dirty="0">
                          <a:latin typeface="Calibri"/>
                          <a:ea typeface="Calibri"/>
                          <a:cs typeface="Calibri"/>
                        </a:rPr>
                        <a:t>30-day Public Review ends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Mar 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Apr 20,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Aug 9,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Oct 6,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Nov 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r>
              <a:tr h="171774">
                <a:tc>
                  <a:txBody>
                    <a:bodyPr/>
                    <a:lstStyle/>
                    <a:p>
                      <a:pPr marL="0" marR="0">
                        <a:spcBef>
                          <a:spcPts val="0"/>
                        </a:spcBef>
                        <a:spcAft>
                          <a:spcPts val="0"/>
                        </a:spcAft>
                      </a:pPr>
                      <a:r>
                        <a:rPr lang="en-US" sz="600" dirty="0">
                          <a:latin typeface="Calibri"/>
                          <a:ea typeface="Calibri"/>
                          <a:cs typeface="Calibri"/>
                        </a:rPr>
                        <a:t>45-day Public Review ends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Mar 23,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May 5,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Aug 24,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Oct 21,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c>
                  <a:txBody>
                    <a:bodyPr/>
                    <a:lstStyle/>
                    <a:p>
                      <a:pPr marL="0" marR="0" algn="ctr">
                        <a:spcBef>
                          <a:spcPts val="0"/>
                        </a:spcBef>
                        <a:spcAft>
                          <a:spcPts val="0"/>
                        </a:spcAft>
                      </a:pPr>
                      <a:r>
                        <a:rPr lang="en-US" sz="600" dirty="0">
                          <a:latin typeface="Calibri"/>
                          <a:ea typeface="Calibri"/>
                          <a:cs typeface="Calibri"/>
                        </a:rPr>
                        <a:t>Nov 23,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F3E1"/>
                    </a:solidFill>
                  </a:tcPr>
                </a:tc>
              </a:tr>
              <a:tr h="270506">
                <a:tc>
                  <a:txBody>
                    <a:bodyPr/>
                    <a:lstStyle/>
                    <a:p>
                      <a:pPr marL="0" marR="0">
                        <a:spcBef>
                          <a:spcPts val="0"/>
                        </a:spcBef>
                        <a:spcAft>
                          <a:spcPts val="0"/>
                        </a:spcAft>
                      </a:pPr>
                      <a:r>
                        <a:rPr lang="en-US" sz="700" b="1" dirty="0">
                          <a:latin typeface="Calibri"/>
                          <a:ea typeface="Calibri"/>
                          <a:cs typeface="Calibri"/>
                        </a:rPr>
                        <a:t>Publication Packages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c>
                  <a:txBody>
                    <a:bodyPr/>
                    <a:lstStyle/>
                    <a:p>
                      <a:pPr marL="0" marR="0" algn="ctr">
                        <a:spcBef>
                          <a:spcPts val="0"/>
                        </a:spcBef>
                        <a:spcAft>
                          <a:spcPts val="0"/>
                        </a:spcAft>
                      </a:pP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BD4B4"/>
                    </a:solidFill>
                  </a:tcPr>
                </a:tc>
              </a:tr>
              <a:tr h="158173">
                <a:tc>
                  <a:txBody>
                    <a:bodyPr/>
                    <a:lstStyle/>
                    <a:p>
                      <a:pPr marL="0" marR="0">
                        <a:spcBef>
                          <a:spcPts val="0"/>
                        </a:spcBef>
                        <a:spcAft>
                          <a:spcPts val="0"/>
                        </a:spcAft>
                      </a:pPr>
                      <a:r>
                        <a:rPr lang="en-US" sz="600" dirty="0">
                          <a:latin typeface="Calibri"/>
                          <a:ea typeface="Calibri"/>
                          <a:cs typeface="Calibri"/>
                        </a:rPr>
                        <a:t>PC Chairs’ Final Publication Submittal Form deadline  </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Dec 3, 2014</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May 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Aug 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158173">
                <a:tc>
                  <a:txBody>
                    <a:bodyPr/>
                    <a:lstStyle/>
                    <a:p>
                      <a:pPr marL="0" marR="0">
                        <a:spcBef>
                          <a:spcPts val="0"/>
                        </a:spcBef>
                        <a:spcAft>
                          <a:spcPts val="0"/>
                        </a:spcAft>
                      </a:pPr>
                      <a:r>
                        <a:rPr lang="en-US" sz="600" dirty="0">
                          <a:latin typeface="Calibri"/>
                          <a:ea typeface="Calibri"/>
                          <a:cs typeface="Calibri"/>
                        </a:rPr>
                        <a:t>PC Chairs’ Galley  Sign-off deadline</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Jan 14,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Jun 10,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N/A</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marL="0" marR="0" algn="ctr">
                        <a:spcBef>
                          <a:spcPts val="0"/>
                        </a:spcBef>
                        <a:spcAft>
                          <a:spcPts val="0"/>
                        </a:spcAft>
                      </a:pPr>
                      <a:r>
                        <a:rPr lang="en-US" sz="600" dirty="0">
                          <a:latin typeface="Calibri"/>
                          <a:ea typeface="Calibri"/>
                          <a:cs typeface="Calibri"/>
                        </a:rPr>
                        <a:t>Sep 10,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70506">
                <a:tc>
                  <a:txBody>
                    <a:bodyPr/>
                    <a:lstStyle/>
                    <a:p>
                      <a:pPr marL="0" marR="0">
                        <a:spcBef>
                          <a:spcPts val="0"/>
                        </a:spcBef>
                        <a:spcAft>
                          <a:spcPts val="0"/>
                        </a:spcAft>
                      </a:pPr>
                      <a:r>
                        <a:rPr lang="en-US" sz="700" b="1" dirty="0">
                          <a:latin typeface="Calibri"/>
                          <a:ea typeface="Calibri"/>
                          <a:cs typeface="Calibri"/>
                        </a:rPr>
                        <a:t>Other</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c>
                  <a:txBody>
                    <a:bodyPr/>
                    <a:lstStyle/>
                    <a:p>
                      <a:pPr marL="0" marR="0" algn="ctr">
                        <a:spcBef>
                          <a:spcPts val="0"/>
                        </a:spcBef>
                        <a:spcAft>
                          <a:spcPts val="0"/>
                        </a:spcAft>
                      </a:pPr>
                      <a:r>
                        <a:rPr lang="en-US" sz="600" b="1" dirty="0">
                          <a:latin typeface="Calibri"/>
                          <a:ea typeface="Calibri"/>
                          <a:cs typeface="Calibri"/>
                        </a:rPr>
                        <a:t>Chicago Winter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c>
                  <a:txBody>
                    <a:bodyPr/>
                    <a:lstStyle/>
                    <a:p>
                      <a:pPr marL="0" marR="0" algn="ctr">
                        <a:spcBef>
                          <a:spcPts val="0"/>
                        </a:spcBef>
                        <a:spcAft>
                          <a:spcPts val="0"/>
                        </a:spcAft>
                      </a:pPr>
                      <a:r>
                        <a:rPr lang="en-US" sz="600" b="1" dirty="0">
                          <a:latin typeface="Calibri"/>
                          <a:ea typeface="Calibri"/>
                          <a:cs typeface="Calibri"/>
                        </a:rPr>
                        <a:t>SPLS Spring </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c>
                  <a:txBody>
                    <a:bodyPr/>
                    <a:lstStyle/>
                    <a:p>
                      <a:pPr marL="0" marR="0" algn="ctr">
                        <a:spcBef>
                          <a:spcPts val="0"/>
                        </a:spcBef>
                        <a:spcAft>
                          <a:spcPts val="0"/>
                        </a:spcAft>
                      </a:pPr>
                      <a:r>
                        <a:rPr lang="en-US" sz="600" b="1" dirty="0">
                          <a:latin typeface="Calibri"/>
                          <a:ea typeface="Calibri"/>
                          <a:cs typeface="Calibri"/>
                        </a:rPr>
                        <a:t>Atlanta Annual 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c>
                  <a:txBody>
                    <a:bodyPr/>
                    <a:lstStyle/>
                    <a:p>
                      <a:pPr marL="0" marR="0" algn="ctr">
                        <a:spcBef>
                          <a:spcPts val="0"/>
                        </a:spcBef>
                        <a:spcAft>
                          <a:spcPts val="0"/>
                        </a:spcAft>
                      </a:pPr>
                      <a:r>
                        <a:rPr lang="en-US" sz="600" b="1" dirty="0">
                          <a:latin typeface="Calibri"/>
                          <a:ea typeface="Calibri"/>
                          <a:cs typeface="Calibri"/>
                        </a:rPr>
                        <a:t>SPLS Summer</a:t>
                      </a:r>
                      <a:br>
                        <a:rPr lang="en-US" sz="600" b="1" dirty="0">
                          <a:latin typeface="Calibri"/>
                          <a:ea typeface="Calibri"/>
                          <a:cs typeface="Calibri"/>
                        </a:rPr>
                      </a:br>
                      <a:r>
                        <a:rPr lang="en-US" sz="600" b="1" dirty="0">
                          <a:latin typeface="Calibri"/>
                          <a:ea typeface="Calibri"/>
                          <a:cs typeface="Calibri"/>
                        </a:rPr>
                        <a:t>Meeting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c>
                  <a:txBody>
                    <a:bodyPr/>
                    <a:lstStyle/>
                    <a:p>
                      <a:pPr marL="0" marR="0" algn="ctr">
                        <a:spcBef>
                          <a:spcPts val="0"/>
                        </a:spcBef>
                        <a:spcAft>
                          <a:spcPts val="0"/>
                        </a:spcAft>
                      </a:pPr>
                      <a:r>
                        <a:rPr lang="en-US" sz="600" b="1" dirty="0">
                          <a:latin typeface="Calibri"/>
                          <a:ea typeface="Calibri"/>
                          <a:cs typeface="Calibri"/>
                        </a:rPr>
                        <a:t>Tech Weekend </a:t>
                      </a:r>
                      <a:br>
                        <a:rPr lang="en-US" sz="600" b="1" dirty="0">
                          <a:latin typeface="Calibri"/>
                          <a:ea typeface="Calibri"/>
                          <a:cs typeface="Calibri"/>
                        </a:rPr>
                      </a:br>
                      <a:r>
                        <a:rPr lang="en-US" sz="600" b="1" dirty="0">
                          <a:latin typeface="Calibri"/>
                          <a:ea typeface="Calibri"/>
                          <a:cs typeface="Calibri"/>
                        </a:rPr>
                        <a:t>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C1FF"/>
                    </a:solidFill>
                  </a:tcPr>
                </a:tc>
              </a:tr>
              <a:tr h="192427">
                <a:tc>
                  <a:txBody>
                    <a:bodyPr/>
                    <a:lstStyle/>
                    <a:p>
                      <a:pPr marL="0" marR="0">
                        <a:spcBef>
                          <a:spcPts val="0"/>
                        </a:spcBef>
                        <a:spcAft>
                          <a:spcPts val="0"/>
                        </a:spcAft>
                      </a:pPr>
                      <a:r>
                        <a:rPr lang="en-US" sz="600" dirty="0">
                          <a:latin typeface="Calibri"/>
                          <a:ea typeface="Calibri"/>
                          <a:cs typeface="Calibri"/>
                        </a:rPr>
                        <a:t>Annual/Winter Meeting Room Request Form</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Oct 31, 2014</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March 20,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r>
              <a:tr h="184367">
                <a:tc>
                  <a:txBody>
                    <a:bodyPr/>
                    <a:lstStyle/>
                    <a:p>
                      <a:pPr marL="0" marR="0">
                        <a:spcBef>
                          <a:spcPts val="0"/>
                        </a:spcBef>
                        <a:spcAft>
                          <a:spcPts val="0"/>
                        </a:spcAft>
                      </a:pPr>
                      <a:r>
                        <a:rPr lang="en-US" sz="600" dirty="0">
                          <a:latin typeface="Calibri"/>
                          <a:ea typeface="Calibri"/>
                          <a:cs typeface="Calibri"/>
                        </a:rPr>
                        <a:t>TPS Changes, Work Plans, and other items**</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Jan 9,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Feb 20,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Jun 12,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Aug  8,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Sep 10,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EBFF"/>
                    </a:solidFill>
                  </a:tcPr>
                </a:tc>
              </a:tr>
              <a:tr h="184367">
                <a:tc>
                  <a:txBody>
                    <a:bodyPr/>
                    <a:lstStyle/>
                    <a:p>
                      <a:pPr marL="0" marR="0">
                        <a:spcBef>
                          <a:spcPts val="0"/>
                        </a:spcBef>
                        <a:spcAft>
                          <a:spcPts val="0"/>
                        </a:spcAft>
                      </a:pPr>
                      <a:r>
                        <a:rPr lang="en-US" sz="600" dirty="0">
                          <a:latin typeface="Calibri"/>
                          <a:ea typeface="Calibri"/>
                          <a:cs typeface="Calibri"/>
                        </a:rPr>
                        <a:t>PC Funding Requests (FY 2016)</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r>
                        <a:rPr lang="en-US" sz="600" dirty="0">
                          <a:latin typeface="Calibri"/>
                          <a:ea typeface="Calibri"/>
                          <a:cs typeface="Calibri"/>
                        </a:rPr>
                        <a:t>Feb 14, 2015</a:t>
                      </a:r>
                      <a:endParaRPr lang="en-US" sz="700" dirty="0">
                        <a:latin typeface="Times New Roman"/>
                        <a:ea typeface="Calibri"/>
                        <a:cs typeface="Times New Roman"/>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c>
                  <a:txBody>
                    <a:bodyPr/>
                    <a:lstStyle/>
                    <a:p>
                      <a:pPr marL="0" marR="0" algn="ctr">
                        <a:spcBef>
                          <a:spcPts val="0"/>
                        </a:spcBef>
                        <a:spcAft>
                          <a:spcPts val="0"/>
                        </a:spcAft>
                      </a:pPr>
                      <a:endParaRPr lang="en-US" sz="600" dirty="0">
                        <a:latin typeface="Calibri"/>
                        <a:ea typeface="Calibri"/>
                        <a:cs typeface="Calibri"/>
                      </a:endParaRPr>
                    </a:p>
                  </a:txBody>
                  <a:tcPr marL="46783" marR="46783"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EBEBFF"/>
                    </a:solidFill>
                  </a:tcPr>
                </a:tc>
              </a:tr>
            </a:tbl>
          </a:graphicData>
        </a:graphic>
      </p:graphicFrame>
      <p:sp>
        <p:nvSpPr>
          <p:cNvPr id="921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Basics</a:t>
            </a:r>
            <a:endParaRPr lang="en-US" dirty="0"/>
          </a:p>
        </p:txBody>
      </p:sp>
      <p:sp>
        <p:nvSpPr>
          <p:cNvPr id="7" name="Subtitle 6"/>
          <p:cNvSpPr>
            <a:spLocks noGrp="1"/>
          </p:cNvSpPr>
          <p:nvPr>
            <p:ph type="subTitle" idx="1"/>
          </p:nvPr>
        </p:nvSpPr>
        <p:spPr/>
        <p:txBody>
          <a:bodyPr/>
          <a:lstStyle/>
          <a:p>
            <a:r>
              <a:rPr lang="en-US" dirty="0" smtClean="0">
                <a:solidFill>
                  <a:schemeClr val="tx1"/>
                </a:solidFill>
              </a:rPr>
              <a:t>This section will help you understand the basics of the ASHRAE standards development process </a:t>
            </a:r>
            <a:endParaRPr lang="en-US" dirty="0">
              <a:solidFill>
                <a:schemeClr val="tx1"/>
              </a:solidFill>
            </a:endParaRPr>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329B2A7-069C-4C89-834D-4755AF6FDA66}"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latin typeface="Arial" charset="0"/>
                <a:cs typeface="Arial" charset="0"/>
              </a:rPr>
              <a:t>PASA</a:t>
            </a:r>
          </a:p>
        </p:txBody>
      </p:sp>
      <p:sp>
        <p:nvSpPr>
          <p:cNvPr id="21507" name="Content Placeholder 2"/>
          <p:cNvSpPr>
            <a:spLocks noGrp="1"/>
          </p:cNvSpPr>
          <p:nvPr>
            <p:ph idx="1"/>
          </p:nvPr>
        </p:nvSpPr>
        <p:spPr/>
        <p:txBody>
          <a:bodyPr/>
          <a:lstStyle/>
          <a:p>
            <a:r>
              <a:rPr lang="en-US" dirty="0" smtClean="0">
                <a:latin typeface="Arial" charset="0"/>
                <a:cs typeface="Arial" charset="0"/>
              </a:rPr>
              <a:t>Read </a:t>
            </a:r>
            <a:r>
              <a:rPr lang="en-US" dirty="0" smtClean="0"/>
              <a:t>PASA – Procedures for ASHRAE Standards Actions</a:t>
            </a:r>
            <a:endParaRPr lang="en-US" dirty="0" smtClean="0">
              <a:latin typeface="Arial" charset="0"/>
              <a:cs typeface="Arial" charset="0"/>
            </a:endParaRPr>
          </a:p>
          <a:p>
            <a:pPr lvl="1"/>
            <a:r>
              <a:rPr lang="en-US" dirty="0" smtClean="0">
                <a:latin typeface="Arial" charset="0"/>
                <a:cs typeface="Arial" charset="0"/>
              </a:rPr>
              <a:t>Defines formation, structure, and activities of Project Committees (PCs)</a:t>
            </a:r>
          </a:p>
          <a:p>
            <a:pPr lvl="1"/>
            <a:r>
              <a:rPr lang="en-US" dirty="0" smtClean="0">
                <a:latin typeface="Arial" charset="0"/>
                <a:cs typeface="Arial" charset="0"/>
              </a:rPr>
              <a:t>Establishes criteria and procedures for writing and processing Standards Committee Documents (SCDs)</a:t>
            </a:r>
          </a:p>
          <a:p>
            <a:pPr lvl="1"/>
            <a:r>
              <a:rPr lang="en-US" dirty="0" smtClean="0">
                <a:latin typeface="Arial" charset="0"/>
                <a:cs typeface="Arial" charset="0"/>
              </a:rPr>
              <a:t>Includes procedures to ensure due process is followed and consensus is achieved</a:t>
            </a:r>
          </a:p>
          <a:p>
            <a:pPr lvl="1">
              <a:buNone/>
            </a:pPr>
            <a:endParaRPr lang="en-US" dirty="0" smtClean="0">
              <a:latin typeface="Arial" charset="0"/>
              <a:cs typeface="Arial" charset="0"/>
            </a:endParaRPr>
          </a:p>
          <a:p>
            <a:pPr>
              <a:buNone/>
            </a:pPr>
            <a:endParaRPr lang="en-US" dirty="0" smtClean="0">
              <a:latin typeface="Arial" charset="0"/>
              <a:cs typeface="Arial" charset="0"/>
            </a:endParaRP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25</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Language</a:t>
            </a:r>
            <a:endParaRPr lang="en-US" dirty="0"/>
          </a:p>
        </p:txBody>
      </p:sp>
      <p:sp>
        <p:nvSpPr>
          <p:cNvPr id="3" name="Content Placeholder 2"/>
          <p:cNvSpPr>
            <a:spLocks noGrp="1"/>
          </p:cNvSpPr>
          <p:nvPr>
            <p:ph idx="1"/>
          </p:nvPr>
        </p:nvSpPr>
        <p:spPr/>
        <p:txBody>
          <a:bodyPr/>
          <a:lstStyle/>
          <a:p>
            <a:pPr marL="342900" lvl="1" indent="-342900"/>
            <a:r>
              <a:rPr lang="en-US" dirty="0" smtClean="0">
                <a:latin typeface="Arial" charset="0"/>
                <a:cs typeface="Arial" charset="0"/>
              </a:rPr>
              <a:t>ASHRAE Rules of the Board include these rules:</a:t>
            </a:r>
          </a:p>
          <a:p>
            <a:pPr marL="742950" lvl="2" indent="-342900"/>
            <a:r>
              <a:rPr lang="en-US" dirty="0" smtClean="0">
                <a:latin typeface="Arial" charset="0"/>
                <a:cs typeface="Arial" charset="0"/>
              </a:rPr>
              <a:t>1.201.004.5   </a:t>
            </a:r>
            <a:r>
              <a:rPr lang="en-US" dirty="0" smtClean="0">
                <a:solidFill>
                  <a:srgbClr val="0033CC"/>
                </a:solidFill>
                <a:latin typeface="Arial" charset="0"/>
                <a:cs typeface="Arial" charset="0"/>
              </a:rPr>
              <a:t>All standards shall be written in definitive mandatory language</a:t>
            </a:r>
            <a:r>
              <a:rPr lang="en-US" dirty="0" smtClean="0">
                <a:latin typeface="Arial" charset="0"/>
                <a:cs typeface="Arial" charset="0"/>
              </a:rPr>
              <a:t>.</a:t>
            </a:r>
            <a:endParaRPr lang="en-US" i="1" dirty="0" smtClean="0"/>
          </a:p>
          <a:p>
            <a:pPr marL="742950" lvl="2" indent="-342900"/>
            <a:r>
              <a:rPr lang="en-US" dirty="0" smtClean="0"/>
              <a:t>1.201.004.3  </a:t>
            </a:r>
            <a:r>
              <a:rPr lang="en-US" dirty="0" smtClean="0">
                <a:solidFill>
                  <a:srgbClr val="0033CC"/>
                </a:solidFill>
              </a:rPr>
              <a:t>Standards that are intended for code use should be concise and written in appropriate code language </a:t>
            </a:r>
            <a:r>
              <a:rPr lang="en-US" dirty="0" smtClean="0"/>
              <a:t>with simple and direct prescriptive methods for compliance, with alternative performance paths.</a:t>
            </a:r>
            <a:endParaRPr lang="en-US" dirty="0" smtClean="0">
              <a:latin typeface="Arial" charset="0"/>
              <a:cs typeface="Arial" charset="0"/>
            </a:endParaRPr>
          </a:p>
          <a:p>
            <a:pPr marL="742950" lvl="2" indent="-342900"/>
            <a:r>
              <a:rPr lang="en-US" sz="2000" dirty="0" smtClean="0"/>
              <a:t>1.201.004.6 </a:t>
            </a:r>
            <a:r>
              <a:rPr lang="en-US" sz="2000" dirty="0" smtClean="0">
                <a:solidFill>
                  <a:srgbClr val="0033CC"/>
                </a:solidFill>
              </a:rPr>
              <a:t>All guidelines shall be written in informative language.</a:t>
            </a:r>
          </a:p>
          <a:p>
            <a:r>
              <a:rPr lang="en-US" sz="2400" dirty="0" smtClean="0"/>
              <a:t>ASHRAE Guide to Writing Standards in Mandatory Language and the ASHRAE Guide to Writing Standards in Code-Intended Language can be found on the PC Chairs Toolkit page under the heading Mandatory Language Guides</a:t>
            </a:r>
          </a:p>
          <a:p>
            <a:pPr>
              <a:buNone/>
            </a:pPr>
            <a:endParaRPr lang="en-US" dirty="0"/>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329B2A7-069C-4C89-834D-4755AF6FDA66}"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latin typeface="Arial" charset="0"/>
                <a:cs typeface="Arial" charset="0"/>
              </a:rPr>
              <a:t>Voting Rules</a:t>
            </a:r>
          </a:p>
        </p:txBody>
      </p:sp>
      <p:sp>
        <p:nvSpPr>
          <p:cNvPr id="22531" name="Content Placeholder 2"/>
          <p:cNvSpPr>
            <a:spLocks noGrp="1"/>
          </p:cNvSpPr>
          <p:nvPr>
            <p:ph idx="1"/>
          </p:nvPr>
        </p:nvSpPr>
        <p:spPr/>
        <p:txBody>
          <a:bodyPr/>
          <a:lstStyle/>
          <a:p>
            <a:r>
              <a:rPr lang="en-US" sz="2000" i="1" dirty="0" smtClean="0">
                <a:latin typeface="Arial" charset="0"/>
                <a:cs typeface="Arial" charset="0"/>
              </a:rPr>
              <a:t>Quorum</a:t>
            </a:r>
            <a:r>
              <a:rPr lang="en-US" sz="2000" dirty="0" smtClean="0">
                <a:latin typeface="Arial" charset="0"/>
                <a:cs typeface="Arial" charset="0"/>
              </a:rPr>
              <a:t>: majority of voting members are present. Without quorum, PC work can continue, but standards action votes cannot be taken</a:t>
            </a:r>
          </a:p>
          <a:p>
            <a:r>
              <a:rPr lang="en-US" sz="2000" i="1" dirty="0" smtClean="0">
                <a:latin typeface="Arial" charset="0"/>
                <a:cs typeface="Arial" charset="0"/>
              </a:rPr>
              <a:t>Standards Action: </a:t>
            </a:r>
            <a:r>
              <a:rPr lang="en-US" sz="2000" dirty="0" smtClean="0"/>
              <a:t>an action recommending or approving publication of a new, revised, or reaffirmed standard or withdrawal of a standard </a:t>
            </a:r>
            <a:endParaRPr lang="en-US" sz="2000" dirty="0" smtClean="0">
              <a:latin typeface="Arial" charset="0"/>
              <a:cs typeface="Arial" charset="0"/>
            </a:endParaRPr>
          </a:p>
          <a:p>
            <a:r>
              <a:rPr lang="en-US" sz="2000" dirty="0" smtClean="0">
                <a:latin typeface="Arial" charset="0"/>
                <a:cs typeface="Arial" charset="0"/>
              </a:rPr>
              <a:t>Except as the actions listed below, PC votes require approval by</a:t>
            </a:r>
            <a:br>
              <a:rPr lang="en-US" sz="2000" dirty="0" smtClean="0">
                <a:latin typeface="Arial" charset="0"/>
                <a:cs typeface="Arial" charset="0"/>
              </a:rPr>
            </a:br>
            <a:r>
              <a:rPr lang="en-US" sz="2000" b="1" i="1" u="sng" dirty="0" smtClean="0">
                <a:latin typeface="Arial" charset="0"/>
                <a:cs typeface="Arial" charset="0"/>
              </a:rPr>
              <a:t>majority</a:t>
            </a:r>
            <a:r>
              <a:rPr lang="en-US" sz="2000" dirty="0" smtClean="0">
                <a:solidFill>
                  <a:srgbClr val="FFFF00"/>
                </a:solidFill>
                <a:latin typeface="Arial" charset="0"/>
                <a:cs typeface="Arial" charset="0"/>
              </a:rPr>
              <a:t> </a:t>
            </a:r>
            <a:r>
              <a:rPr lang="en-US" sz="2000" dirty="0" smtClean="0">
                <a:latin typeface="Arial" charset="0"/>
                <a:cs typeface="Arial" charset="0"/>
              </a:rPr>
              <a:t>of those voting</a:t>
            </a:r>
          </a:p>
          <a:p>
            <a:r>
              <a:rPr lang="en-US" sz="2000" dirty="0" smtClean="0">
                <a:latin typeface="Arial" charset="0"/>
                <a:cs typeface="Arial" charset="0"/>
              </a:rPr>
              <a:t>The voting actions listed below require (a) affirmative votes from a  majority of all PC voting members, </a:t>
            </a:r>
            <a:r>
              <a:rPr lang="en-US" sz="2000" b="1" i="1" u="sng" dirty="0" smtClean="0">
                <a:latin typeface="Arial" charset="0"/>
                <a:cs typeface="Arial" charset="0"/>
              </a:rPr>
              <a:t>and</a:t>
            </a:r>
            <a:r>
              <a:rPr lang="en-US" sz="2000" b="1" i="1" dirty="0" smtClean="0">
                <a:latin typeface="Arial" charset="0"/>
                <a:cs typeface="Arial" charset="0"/>
              </a:rPr>
              <a:t> </a:t>
            </a:r>
            <a:r>
              <a:rPr lang="en-US" sz="2000" dirty="0" smtClean="0">
                <a:latin typeface="Arial" charset="0"/>
                <a:cs typeface="Arial" charset="0"/>
              </a:rPr>
              <a:t>(b) at least two-thirds of those voting, excluding abstentions and unreturned letter ballots</a:t>
            </a:r>
          </a:p>
          <a:p>
            <a:pPr lvl="1"/>
            <a:r>
              <a:rPr lang="en-US" sz="1600" dirty="0" smtClean="0">
                <a:latin typeface="Arial" charset="0"/>
                <a:cs typeface="Arial" charset="0"/>
              </a:rPr>
              <a:t>Recommendation for publication public review </a:t>
            </a:r>
          </a:p>
          <a:p>
            <a:pPr lvl="1"/>
            <a:r>
              <a:rPr lang="en-US" sz="1600" dirty="0" smtClean="0">
                <a:latin typeface="Arial" charset="0"/>
                <a:cs typeface="Arial" charset="0"/>
              </a:rPr>
              <a:t>Recommendation for publication </a:t>
            </a:r>
          </a:p>
          <a:p>
            <a:pPr lvl="1"/>
            <a:r>
              <a:rPr lang="en-US" sz="1600" dirty="0" smtClean="0">
                <a:latin typeface="Arial" charset="0"/>
                <a:cs typeface="Arial" charset="0"/>
              </a:rPr>
              <a:t>Recommendation for issuance or revision of an official interpretation</a:t>
            </a:r>
          </a:p>
          <a:p>
            <a:r>
              <a:rPr lang="en-US" sz="2000" dirty="0" smtClean="0"/>
              <a:t>Use the vote calculations spreadsheet found on the PC Chairs Toolkit page to determine two-thirds vote results</a:t>
            </a:r>
            <a:endParaRPr lang="en-US" sz="2000" dirty="0" smtClean="0">
              <a:latin typeface="Arial" charset="0"/>
              <a:cs typeface="Arial" charset="0"/>
            </a:endParaRPr>
          </a:p>
          <a:p>
            <a:pPr>
              <a:buFont typeface="Arial" charset="0"/>
              <a:buNone/>
            </a:pPr>
            <a:endParaRPr lang="en-US" dirty="0" smtClean="0">
              <a:latin typeface="Arial" charset="0"/>
              <a:cs typeface="Arial" charset="0"/>
            </a:endParaRPr>
          </a:p>
        </p:txBody>
      </p:sp>
      <p:sp>
        <p:nvSpPr>
          <p:cNvPr id="9" name="Slide Number Placeholder 8"/>
          <p:cNvSpPr>
            <a:spLocks noGrp="1"/>
          </p:cNvSpPr>
          <p:nvPr>
            <p:ph type="sldNum" sz="quarter" idx="12"/>
          </p:nvPr>
        </p:nvSpPr>
        <p:spPr/>
        <p:txBody>
          <a:bodyPr/>
          <a:lstStyle/>
          <a:p>
            <a:pPr>
              <a:defRPr/>
            </a:pPr>
            <a:fld id="{3329B2A7-069C-4C89-834D-4755AF6FDA66}" type="slidenum">
              <a:rPr lang="en-US" smtClean="0"/>
              <a:pPr>
                <a:defRPr/>
              </a:pPr>
              <a:t>27</a:t>
            </a:fld>
            <a:endParaRPr lang="en-US" dirty="0"/>
          </a:p>
        </p:txBody>
      </p:sp>
      <p:sp>
        <p:nvSpPr>
          <p:cNvPr id="10" name="Footer Placeholder 9"/>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latin typeface="Arial" charset="0"/>
                <a:cs typeface="Arial" charset="0"/>
              </a:rPr>
              <a:t>Two-Thirds Vote: 1</a:t>
            </a:r>
            <a:r>
              <a:rPr lang="en-US" baseline="30000" dirty="0" smtClean="0">
                <a:latin typeface="Arial" charset="0"/>
                <a:cs typeface="Arial" charset="0"/>
              </a:rPr>
              <a:t>st</a:t>
            </a:r>
            <a:r>
              <a:rPr lang="en-US" dirty="0" smtClean="0">
                <a:latin typeface="Arial" charset="0"/>
                <a:cs typeface="Arial" charset="0"/>
              </a:rPr>
              <a:t>  Example</a:t>
            </a:r>
          </a:p>
        </p:txBody>
      </p:sp>
      <p:sp>
        <p:nvSpPr>
          <p:cNvPr id="3" name="Content Placeholder 2"/>
          <p:cNvSpPr>
            <a:spLocks noGrp="1"/>
          </p:cNvSpPr>
          <p:nvPr>
            <p:ph idx="1"/>
          </p:nvPr>
        </p:nvSpPr>
        <p:spPr>
          <a:xfrm>
            <a:off x="457200" y="990600"/>
            <a:ext cx="8229600" cy="5334000"/>
          </a:xfrm>
        </p:spPr>
        <p:txBody>
          <a:bodyPr/>
          <a:lstStyle/>
          <a:p>
            <a:pPr>
              <a:defRPr/>
            </a:pPr>
            <a:r>
              <a:rPr lang="en-US" sz="2400" dirty="0" smtClean="0"/>
              <a:t>Project Committee has 22 members</a:t>
            </a:r>
          </a:p>
          <a:p>
            <a:pPr>
              <a:defRPr/>
            </a:pPr>
            <a:r>
              <a:rPr lang="en-US" sz="2400" dirty="0" smtClean="0"/>
              <a:t>ALWAYS need 12 yes votes for motion to pass</a:t>
            </a:r>
          </a:p>
          <a:p>
            <a:pPr marL="685800" lvl="2">
              <a:buSzPct val="50000"/>
              <a:buFont typeface="Wingdings" pitchFamily="2" charset="2"/>
              <a:buChar char="l"/>
              <a:defRPr/>
            </a:pPr>
            <a:r>
              <a:rPr lang="en-US" sz="2200" dirty="0" smtClean="0">
                <a:cs typeface="+mn-cs"/>
              </a:rPr>
              <a:t>12 members present at meeting. All 12 must vote yes.  Members not present did not respond to continuation letter ballot and are recorded as not voting.</a:t>
            </a:r>
          </a:p>
          <a:p>
            <a:pPr marL="1371600" lvl="4">
              <a:buSzPct val="50000"/>
              <a:buFont typeface="Wingdings" pitchFamily="2" charset="2"/>
              <a:buChar char="l"/>
              <a:defRPr/>
            </a:pPr>
            <a:r>
              <a:rPr lang="en-US" sz="1800" dirty="0" smtClean="0"/>
              <a:t>Vote record 12-0-0-10 (yes-no-abstain-not voting)</a:t>
            </a:r>
          </a:p>
          <a:p>
            <a:pPr marL="1371600" lvl="4">
              <a:buSzPct val="50000"/>
              <a:buFont typeface="Wingdings" pitchFamily="2" charset="2"/>
              <a:buChar char="l"/>
              <a:defRPr/>
            </a:pPr>
            <a:r>
              <a:rPr lang="en-US" sz="1800" dirty="0" smtClean="0">
                <a:cs typeface="+mn-cs"/>
              </a:rPr>
              <a:t>Motion </a:t>
            </a:r>
            <a:r>
              <a:rPr lang="en-US" sz="1800" b="1" i="1" dirty="0" smtClean="0">
                <a:cs typeface="+mn-cs"/>
              </a:rPr>
              <a:t>passes</a:t>
            </a:r>
            <a:r>
              <a:rPr lang="en-US" sz="1800" dirty="0" smtClean="0">
                <a:cs typeface="+mn-cs"/>
              </a:rPr>
              <a:t> (meets the 2/3 of those voting requirement)</a:t>
            </a:r>
          </a:p>
          <a:p>
            <a:pPr marL="1828800" lvl="5">
              <a:buSzPct val="50000"/>
              <a:buFont typeface="Wingdings" pitchFamily="2" charset="2"/>
              <a:buChar char="l"/>
              <a:defRPr/>
            </a:pPr>
            <a:r>
              <a:rPr lang="en-US" dirty="0" smtClean="0"/>
              <a:t>Yes + no = 12 + 0 = 12 and 2/3 X 12 = 8</a:t>
            </a: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28</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graphicFrame>
        <p:nvGraphicFramePr>
          <p:cNvPr id="86019" name="Object 3"/>
          <p:cNvGraphicFramePr>
            <a:graphicFrameLocks noChangeAspect="1"/>
          </p:cNvGraphicFramePr>
          <p:nvPr/>
        </p:nvGraphicFramePr>
        <p:xfrm>
          <a:off x="1066800" y="4038600"/>
          <a:ext cx="6640513" cy="2225675"/>
        </p:xfrm>
        <a:graphic>
          <a:graphicData uri="http://schemas.openxmlformats.org/presentationml/2006/ole">
            <mc:AlternateContent xmlns:mc="http://schemas.openxmlformats.org/markup-compatibility/2006">
              <mc:Choice xmlns:v="urn:schemas-microsoft-com:vml" Requires="v">
                <p:oleObj spid="_x0000_s84995" name="Worksheet" r:id="rId5" imgW="9382230" imgH="3162390" progId="Excel.Sheet.8">
                  <p:embed/>
                </p:oleObj>
              </mc:Choice>
              <mc:Fallback>
                <p:oleObj name="Worksheet" r:id="rId5" imgW="9382230" imgH="3162390" progId="Excel.Shee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4038600"/>
                        <a:ext cx="6640513" cy="222567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latin typeface="Arial" charset="0"/>
                <a:cs typeface="Arial" charset="0"/>
              </a:rPr>
              <a:t>Two-Thirds Vote: 2</a:t>
            </a:r>
            <a:r>
              <a:rPr lang="en-US" baseline="30000" dirty="0" smtClean="0">
                <a:latin typeface="Arial" charset="0"/>
                <a:cs typeface="Arial" charset="0"/>
              </a:rPr>
              <a:t>nd</a:t>
            </a:r>
            <a:r>
              <a:rPr lang="en-US" dirty="0" smtClean="0">
                <a:latin typeface="Arial" charset="0"/>
                <a:cs typeface="Arial" charset="0"/>
              </a:rPr>
              <a:t> Example</a:t>
            </a:r>
          </a:p>
        </p:txBody>
      </p:sp>
      <p:sp>
        <p:nvSpPr>
          <p:cNvPr id="3" name="Content Placeholder 2"/>
          <p:cNvSpPr>
            <a:spLocks noGrp="1"/>
          </p:cNvSpPr>
          <p:nvPr>
            <p:ph idx="1"/>
          </p:nvPr>
        </p:nvSpPr>
        <p:spPr>
          <a:xfrm>
            <a:off x="457200" y="990600"/>
            <a:ext cx="8229600" cy="5334000"/>
          </a:xfrm>
        </p:spPr>
        <p:txBody>
          <a:bodyPr/>
          <a:lstStyle/>
          <a:p>
            <a:pPr>
              <a:defRPr/>
            </a:pPr>
            <a:r>
              <a:rPr lang="en-US" sz="2400" dirty="0" smtClean="0"/>
              <a:t>Project Committee has 22 members</a:t>
            </a:r>
          </a:p>
          <a:p>
            <a:pPr>
              <a:defRPr/>
            </a:pPr>
            <a:r>
              <a:rPr lang="en-US" sz="2400" dirty="0" smtClean="0"/>
              <a:t>ALWAYS need 12 yes votes for motion to pass</a:t>
            </a:r>
          </a:p>
          <a:p>
            <a:pPr marL="685800" lvl="2">
              <a:buSzPct val="50000"/>
              <a:buFont typeface="Wingdings" pitchFamily="2" charset="2"/>
              <a:buChar char="l"/>
              <a:defRPr/>
            </a:pPr>
            <a:r>
              <a:rPr lang="en-US" sz="2200" dirty="0" smtClean="0"/>
              <a:t>12 members present at meeting.  12 vote yes.</a:t>
            </a:r>
            <a:br>
              <a:rPr lang="en-US" sz="2200" dirty="0" smtClean="0"/>
            </a:br>
            <a:r>
              <a:rPr lang="en-US" sz="2200" dirty="0" smtClean="0"/>
              <a:t>On letter ballot, 2 vote yes and 8 vote no.  </a:t>
            </a:r>
          </a:p>
          <a:p>
            <a:pPr marL="1371600" lvl="4">
              <a:buSzPct val="50000"/>
              <a:buFont typeface="Wingdings" pitchFamily="2" charset="2"/>
              <a:buChar char="l"/>
              <a:defRPr/>
            </a:pPr>
            <a:r>
              <a:rPr lang="en-US" sz="1800" dirty="0" smtClean="0"/>
              <a:t>Vote record 14-8-0-0 (yes-no-abstain-not voting)</a:t>
            </a:r>
          </a:p>
          <a:p>
            <a:pPr marL="1371600" lvl="4">
              <a:buSzPct val="50000"/>
              <a:buFont typeface="Wingdings" pitchFamily="2" charset="2"/>
              <a:buChar char="l"/>
              <a:defRPr/>
            </a:pPr>
            <a:r>
              <a:rPr lang="en-US" sz="1800" dirty="0" smtClean="0"/>
              <a:t>Motion </a:t>
            </a:r>
            <a:r>
              <a:rPr lang="en-US" sz="1800" b="1" i="1" dirty="0" smtClean="0"/>
              <a:t>fails</a:t>
            </a:r>
          </a:p>
          <a:p>
            <a:pPr marL="1828800" lvl="5">
              <a:buSzPct val="50000"/>
              <a:buFont typeface="Wingdings" pitchFamily="2" charset="2"/>
              <a:buChar char="l"/>
              <a:defRPr/>
            </a:pPr>
            <a:r>
              <a:rPr lang="en-US" dirty="0" smtClean="0"/>
              <a:t>Majority vote yes</a:t>
            </a:r>
          </a:p>
          <a:p>
            <a:pPr marL="1828800" lvl="5">
              <a:buSzPct val="50000"/>
              <a:buFont typeface="Wingdings" pitchFamily="2" charset="2"/>
              <a:buChar char="l"/>
              <a:defRPr/>
            </a:pPr>
            <a:r>
              <a:rPr lang="en-US" dirty="0" smtClean="0"/>
              <a:t>2/3 vote: Yes + No = 14 + 8, 2/3 X 22 = 15</a:t>
            </a: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29</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graphicFrame>
        <p:nvGraphicFramePr>
          <p:cNvPr id="86019" name="Object 3"/>
          <p:cNvGraphicFramePr>
            <a:graphicFrameLocks noChangeAspect="1"/>
          </p:cNvGraphicFramePr>
          <p:nvPr/>
        </p:nvGraphicFramePr>
        <p:xfrm>
          <a:off x="1066800" y="4038600"/>
          <a:ext cx="6640513" cy="2225675"/>
        </p:xfrm>
        <a:graphic>
          <a:graphicData uri="http://schemas.openxmlformats.org/presentationml/2006/ole">
            <mc:AlternateContent xmlns:mc="http://schemas.openxmlformats.org/markup-compatibility/2006">
              <mc:Choice xmlns:v="urn:schemas-microsoft-com:vml" Requires="v">
                <p:oleObj spid="_x0000_s86019" name="Worksheet" r:id="rId5" imgW="9382230" imgH="3162390" progId="Excel.Sheet.8">
                  <p:embed/>
                </p:oleObj>
              </mc:Choice>
              <mc:Fallback>
                <p:oleObj name="Worksheet" r:id="rId5" imgW="9382230" imgH="3162390" progId="Excel.Shee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4038600"/>
                        <a:ext cx="6640513" cy="222567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sz="3200" dirty="0" smtClean="0"/>
              <a:t>At the end of this training module, you should better understand:</a:t>
            </a:r>
          </a:p>
          <a:p>
            <a:pPr lvl="1"/>
            <a:r>
              <a:rPr lang="en-US" sz="2800" dirty="0" smtClean="0"/>
              <a:t>Essential principles of openness, balance, due process, and ethics</a:t>
            </a:r>
          </a:p>
          <a:p>
            <a:pPr lvl="1"/>
            <a:r>
              <a:rPr lang="en-US" sz="2800" dirty="0" smtClean="0"/>
              <a:t>First steps for starting a new PC</a:t>
            </a:r>
          </a:p>
          <a:p>
            <a:pPr lvl="1"/>
            <a:r>
              <a:rPr lang="en-US" sz="2800" dirty="0" smtClean="0"/>
              <a:t>Basics of the standards development process</a:t>
            </a:r>
          </a:p>
          <a:p>
            <a:pPr lvl="1"/>
            <a:r>
              <a:rPr lang="en-US" sz="2800" dirty="0" smtClean="0"/>
              <a:t>Resources that are available to assist you</a:t>
            </a:r>
            <a:endParaRPr lang="en-US" sz="2800" dirty="0"/>
          </a:p>
        </p:txBody>
      </p:sp>
      <p:sp>
        <p:nvSpPr>
          <p:cNvPr id="4" name="Slide Number Placeholder 3"/>
          <p:cNvSpPr>
            <a:spLocks noGrp="1"/>
          </p:cNvSpPr>
          <p:nvPr>
            <p:ph type="sldNum" sz="quarter" idx="12"/>
          </p:nvPr>
        </p:nvSpPr>
        <p:spPr/>
        <p:txBody>
          <a:bodyPr/>
          <a:lstStyle/>
          <a:p>
            <a:pPr>
              <a:defRPr/>
            </a:pPr>
            <a:fld id="{3329B2A7-069C-4C89-834D-4755AF6FDA66}" type="slidenum">
              <a:rPr lang="en-US" smtClean="0"/>
              <a:pPr>
                <a:defRPr/>
              </a:pPr>
              <a:t>3</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smtClean="0">
                <a:latin typeface="Arial" charset="0"/>
                <a:cs typeface="Arial" charset="0"/>
              </a:rPr>
              <a:t>Letter Ballot Voting (via Email) </a:t>
            </a:r>
          </a:p>
        </p:txBody>
      </p:sp>
      <p:sp>
        <p:nvSpPr>
          <p:cNvPr id="25603" name="Content Placeholder 2"/>
          <p:cNvSpPr>
            <a:spLocks noGrp="1"/>
          </p:cNvSpPr>
          <p:nvPr>
            <p:ph idx="1"/>
          </p:nvPr>
        </p:nvSpPr>
        <p:spPr/>
        <p:txBody>
          <a:bodyPr/>
          <a:lstStyle/>
          <a:p>
            <a:r>
              <a:rPr lang="en-US" sz="2400" dirty="0" smtClean="0">
                <a:latin typeface="Arial" charset="0"/>
                <a:cs typeface="Arial" charset="0"/>
              </a:rPr>
              <a:t>Chair may authorize an email letter ballot on any motion (s</a:t>
            </a:r>
            <a:r>
              <a:rPr lang="en-US" sz="2400" dirty="0" smtClean="0"/>
              <a:t>ample letter ballot found on the Toolkit page)</a:t>
            </a:r>
            <a:endParaRPr lang="en-US" sz="2400" dirty="0" smtClean="0">
              <a:solidFill>
                <a:srgbClr val="0033CC"/>
              </a:solidFill>
              <a:latin typeface="Arial" charset="0"/>
              <a:cs typeface="Arial" charset="0"/>
            </a:endParaRPr>
          </a:p>
          <a:p>
            <a:r>
              <a:rPr lang="en-US" sz="2400" dirty="0" smtClean="0">
                <a:latin typeface="Arial" charset="0"/>
                <a:cs typeface="Arial" charset="0"/>
              </a:rPr>
              <a:t>Remind recipients to “Reply” not “Reply All” when voting</a:t>
            </a:r>
          </a:p>
          <a:p>
            <a:r>
              <a:rPr lang="en-US" sz="2400" dirty="0" smtClean="0">
                <a:latin typeface="Arial" charset="0"/>
                <a:cs typeface="Arial" charset="0"/>
              </a:rPr>
              <a:t>Negative voters are requested to comment on reasons for their vote</a:t>
            </a:r>
          </a:p>
          <a:p>
            <a:r>
              <a:rPr lang="en-US" sz="2400" dirty="0" smtClean="0">
                <a:latin typeface="Arial" charset="0"/>
                <a:cs typeface="Arial" charset="0"/>
              </a:rPr>
              <a:t>If vote passes with negative votes with comments, results shall be held in abeyance until comments are transmitted to all eligible voters and they are given opportunity to change their vote through a recirculation ballot</a:t>
            </a:r>
          </a:p>
          <a:p>
            <a:r>
              <a:rPr lang="en-US" sz="2400" dirty="0" smtClean="0">
                <a:latin typeface="Arial" charset="0"/>
                <a:cs typeface="Arial" charset="0"/>
              </a:rPr>
              <a:t>Chair may offer rebuttal to comments from negative voters in recirculation ballot</a:t>
            </a:r>
          </a:p>
          <a:p>
            <a:endParaRPr lang="en-US" dirty="0" smtClean="0">
              <a:latin typeface="Arial" charset="0"/>
              <a:cs typeface="Arial" charset="0"/>
            </a:endParaRPr>
          </a:p>
        </p:txBody>
      </p:sp>
      <p:sp>
        <p:nvSpPr>
          <p:cNvPr id="8" name="Slide Number Placeholder 7"/>
          <p:cNvSpPr>
            <a:spLocks noGrp="1"/>
          </p:cNvSpPr>
          <p:nvPr>
            <p:ph type="sldNum" sz="quarter" idx="12"/>
          </p:nvPr>
        </p:nvSpPr>
        <p:spPr/>
        <p:txBody>
          <a:bodyPr/>
          <a:lstStyle/>
          <a:p>
            <a:pPr>
              <a:defRPr/>
            </a:pPr>
            <a:fld id="{3329B2A7-069C-4C89-834D-4755AF6FDA66}" type="slidenum">
              <a:rPr lang="en-US" smtClean="0"/>
              <a:pPr>
                <a:defRPr/>
              </a:pPr>
              <a:t>30</a:t>
            </a:fld>
            <a:endParaRPr lang="en-US" dirty="0"/>
          </a:p>
        </p:txBody>
      </p:sp>
      <p:sp>
        <p:nvSpPr>
          <p:cNvPr id="9" name="Footer Placeholder 8"/>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z="3200" dirty="0" smtClean="0">
                <a:latin typeface="Arial" charset="0"/>
                <a:cs typeface="Arial" charset="0"/>
              </a:rPr>
              <a:t>Running Effective PC Meetings</a:t>
            </a:r>
          </a:p>
        </p:txBody>
      </p:sp>
      <p:sp>
        <p:nvSpPr>
          <p:cNvPr id="32771" name="Content Placeholder 2"/>
          <p:cNvSpPr>
            <a:spLocks noGrp="1"/>
          </p:cNvSpPr>
          <p:nvPr>
            <p:ph idx="1"/>
          </p:nvPr>
        </p:nvSpPr>
        <p:spPr>
          <a:xfrm>
            <a:off x="457200" y="914400"/>
            <a:ext cx="8394700" cy="5334000"/>
          </a:xfrm>
        </p:spPr>
        <p:txBody>
          <a:bodyPr/>
          <a:lstStyle/>
          <a:p>
            <a:pPr marL="342900" lvl="1">
              <a:spcAft>
                <a:spcPts val="600"/>
              </a:spcAft>
              <a:buSzPct val="60000"/>
              <a:buFont typeface="Wingdings" pitchFamily="2" charset="2"/>
              <a:buChar char="l"/>
              <a:defRPr/>
            </a:pPr>
            <a:r>
              <a:rPr lang="en-US" dirty="0">
                <a:cs typeface="+mn-cs"/>
              </a:rPr>
              <a:t>Have </a:t>
            </a:r>
            <a:r>
              <a:rPr lang="en-US" dirty="0" smtClean="0">
                <a:cs typeface="+mn-cs"/>
              </a:rPr>
              <a:t>clear purpose</a:t>
            </a:r>
            <a:endParaRPr lang="en-US" dirty="0">
              <a:cs typeface="+mn-cs"/>
            </a:endParaRPr>
          </a:p>
          <a:p>
            <a:pPr marL="685800" lvl="2">
              <a:spcAft>
                <a:spcPts val="600"/>
              </a:spcAft>
              <a:buSzPct val="60000"/>
              <a:buFont typeface="Wingdings" pitchFamily="2" charset="2"/>
              <a:buChar char="l"/>
              <a:defRPr/>
            </a:pPr>
            <a:r>
              <a:rPr lang="en-US" sz="1600" dirty="0" smtClean="0">
                <a:cs typeface="+mn-cs"/>
              </a:rPr>
              <a:t>Generate constructive action &amp; share </a:t>
            </a:r>
            <a:r>
              <a:rPr lang="en-US" sz="1600" dirty="0">
                <a:cs typeface="+mn-cs"/>
              </a:rPr>
              <a:t>ideas; </a:t>
            </a:r>
            <a:r>
              <a:rPr lang="en-US" sz="1600" dirty="0" smtClean="0">
                <a:cs typeface="+mn-cs"/>
              </a:rPr>
              <a:t>build consensus; </a:t>
            </a:r>
            <a:r>
              <a:rPr lang="en-US" sz="1600" dirty="0">
                <a:cs typeface="+mn-cs"/>
              </a:rPr>
              <a:t>plan next </a:t>
            </a:r>
            <a:r>
              <a:rPr lang="en-US" sz="1600" dirty="0" smtClean="0">
                <a:cs typeface="+mn-cs"/>
              </a:rPr>
              <a:t>steps</a:t>
            </a:r>
          </a:p>
          <a:p>
            <a:pPr marL="685800" lvl="2">
              <a:spcAft>
                <a:spcPts val="600"/>
              </a:spcAft>
              <a:buSzPct val="60000"/>
              <a:buFont typeface="Wingdings" pitchFamily="2" charset="2"/>
              <a:buChar char="l"/>
              <a:defRPr/>
            </a:pPr>
            <a:r>
              <a:rPr lang="en-US" sz="1600" dirty="0" smtClean="0">
                <a:cs typeface="+mn-cs"/>
              </a:rPr>
              <a:t>Only meet when communications require two-way interactions</a:t>
            </a:r>
            <a:endParaRPr lang="en-US" sz="1600" dirty="0">
              <a:cs typeface="+mn-cs"/>
            </a:endParaRPr>
          </a:p>
          <a:p>
            <a:pPr marL="342900" lvl="1">
              <a:spcAft>
                <a:spcPts val="600"/>
              </a:spcAft>
              <a:buSzPct val="60000"/>
              <a:buFont typeface="Wingdings" pitchFamily="2" charset="2"/>
              <a:buChar char="l"/>
              <a:defRPr/>
            </a:pPr>
            <a:r>
              <a:rPr lang="en-US" sz="2000" dirty="0" smtClean="0">
                <a:cs typeface="+mn-cs"/>
              </a:rPr>
              <a:t>Be prepared</a:t>
            </a:r>
            <a:endParaRPr lang="en-US" sz="2000" dirty="0">
              <a:cs typeface="+mn-cs"/>
            </a:endParaRPr>
          </a:p>
          <a:p>
            <a:pPr marL="685800" lvl="2">
              <a:spcAft>
                <a:spcPts val="600"/>
              </a:spcAft>
              <a:buSzPct val="60000"/>
              <a:buFont typeface="Wingdings" pitchFamily="2" charset="2"/>
              <a:buChar char="l"/>
              <a:defRPr/>
            </a:pPr>
            <a:r>
              <a:rPr lang="en-US" sz="1600" dirty="0">
                <a:cs typeface="+mn-cs"/>
              </a:rPr>
              <a:t>Define </a:t>
            </a:r>
            <a:r>
              <a:rPr lang="en-US" sz="1600" dirty="0" smtClean="0">
                <a:cs typeface="+mn-cs"/>
              </a:rPr>
              <a:t>reasonable list of </a:t>
            </a:r>
            <a:r>
              <a:rPr lang="en-US" sz="1600" dirty="0">
                <a:cs typeface="+mn-cs"/>
              </a:rPr>
              <a:t>issues to </a:t>
            </a:r>
            <a:r>
              <a:rPr lang="en-US" sz="1600" dirty="0" smtClean="0">
                <a:cs typeface="+mn-cs"/>
              </a:rPr>
              <a:t>consider; assign time &amp; speaker for </a:t>
            </a:r>
            <a:r>
              <a:rPr lang="en-US" sz="1600" dirty="0">
                <a:cs typeface="+mn-cs"/>
              </a:rPr>
              <a:t>each item</a:t>
            </a:r>
          </a:p>
          <a:p>
            <a:pPr marL="685800" lvl="2">
              <a:spcAft>
                <a:spcPts val="600"/>
              </a:spcAft>
              <a:buSzPct val="60000"/>
              <a:buFont typeface="Wingdings" pitchFamily="2" charset="2"/>
              <a:buChar char="l"/>
              <a:defRPr/>
            </a:pPr>
            <a:r>
              <a:rPr lang="en-US" sz="1600" dirty="0" smtClean="0">
                <a:cs typeface="+mn-cs"/>
              </a:rPr>
              <a:t>Distribute agenda &amp; related documents </a:t>
            </a:r>
            <a:r>
              <a:rPr lang="en-US" sz="1600" dirty="0">
                <a:cs typeface="+mn-cs"/>
              </a:rPr>
              <a:t>for review prior to meeting</a:t>
            </a:r>
          </a:p>
          <a:p>
            <a:pPr marL="342900" lvl="1">
              <a:spcAft>
                <a:spcPts val="600"/>
              </a:spcAft>
              <a:buSzPct val="60000"/>
              <a:buFont typeface="Wingdings" pitchFamily="2" charset="2"/>
              <a:buChar char="l"/>
              <a:defRPr/>
            </a:pPr>
            <a:r>
              <a:rPr lang="en-US" sz="2000" dirty="0" smtClean="0">
                <a:cs typeface="+mn-cs"/>
              </a:rPr>
              <a:t>Keep meeting moving</a:t>
            </a:r>
            <a:endParaRPr lang="en-US" sz="2000" dirty="0">
              <a:cs typeface="+mn-cs"/>
            </a:endParaRPr>
          </a:p>
          <a:p>
            <a:pPr marL="685800" lvl="2">
              <a:spcAft>
                <a:spcPts val="600"/>
              </a:spcAft>
              <a:buSzPct val="60000"/>
              <a:buFont typeface="Wingdings" pitchFamily="2" charset="2"/>
              <a:buChar char="l"/>
              <a:defRPr/>
            </a:pPr>
            <a:r>
              <a:rPr lang="en-US" sz="1600" dirty="0" smtClean="0">
                <a:cs typeface="+mn-cs"/>
              </a:rPr>
              <a:t>Be punctual: start &amp; end on time</a:t>
            </a:r>
          </a:p>
          <a:p>
            <a:pPr marL="685800" lvl="2">
              <a:spcAft>
                <a:spcPts val="600"/>
              </a:spcAft>
              <a:buSzPct val="60000"/>
              <a:buFont typeface="Wingdings" pitchFamily="2" charset="2"/>
              <a:buChar char="l"/>
              <a:defRPr/>
            </a:pPr>
            <a:r>
              <a:rPr lang="en-US" sz="1600" dirty="0" smtClean="0">
                <a:cs typeface="+mn-cs"/>
              </a:rPr>
              <a:t>Focus </a:t>
            </a:r>
            <a:r>
              <a:rPr lang="en-US" sz="1600" dirty="0">
                <a:cs typeface="+mn-cs"/>
              </a:rPr>
              <a:t>on </a:t>
            </a:r>
            <a:r>
              <a:rPr lang="en-US" sz="1600" dirty="0" smtClean="0">
                <a:cs typeface="+mn-cs"/>
              </a:rPr>
              <a:t>agenda, encourage participation, but control digressions</a:t>
            </a:r>
          </a:p>
          <a:p>
            <a:pPr marL="685800" lvl="2">
              <a:spcAft>
                <a:spcPts val="600"/>
              </a:spcAft>
              <a:buSzPct val="60000"/>
              <a:buFont typeface="Wingdings" pitchFamily="2" charset="2"/>
              <a:buChar char="l"/>
              <a:defRPr/>
            </a:pPr>
            <a:r>
              <a:rPr lang="en-US" sz="1600" dirty="0" smtClean="0">
                <a:cs typeface="+mn-cs"/>
              </a:rPr>
              <a:t>Follow Robert’s Rules of Order </a:t>
            </a:r>
          </a:p>
          <a:p>
            <a:pPr marL="342900" lvl="1">
              <a:spcAft>
                <a:spcPts val="600"/>
              </a:spcAft>
              <a:buSzPct val="60000"/>
              <a:buFont typeface="Wingdings" pitchFamily="2" charset="2"/>
              <a:buChar char="l"/>
              <a:defRPr/>
            </a:pPr>
            <a:r>
              <a:rPr lang="en-US" sz="2000" dirty="0" smtClean="0">
                <a:cs typeface="+mn-cs"/>
              </a:rPr>
              <a:t>Follow up</a:t>
            </a:r>
          </a:p>
          <a:p>
            <a:pPr marL="685800" lvl="2">
              <a:spcAft>
                <a:spcPts val="600"/>
              </a:spcAft>
              <a:buSzPct val="60000"/>
              <a:buFont typeface="Wingdings" pitchFamily="2" charset="2"/>
              <a:buChar char="l"/>
              <a:defRPr/>
            </a:pPr>
            <a:r>
              <a:rPr lang="en-US" sz="1600" dirty="0" smtClean="0"/>
              <a:t>Distribute action items immediately and </a:t>
            </a:r>
            <a:r>
              <a:rPr lang="en-US" sz="1600" b="1" u="sng" dirty="0" smtClean="0"/>
              <a:t>track</a:t>
            </a:r>
            <a:r>
              <a:rPr lang="en-US" sz="1600" dirty="0" smtClean="0"/>
              <a:t> progress between meetings</a:t>
            </a:r>
          </a:p>
          <a:p>
            <a:pPr marL="685800" lvl="2">
              <a:spcAft>
                <a:spcPts val="600"/>
              </a:spcAft>
              <a:buSzPct val="60000"/>
              <a:buFont typeface="Wingdings" pitchFamily="2" charset="2"/>
              <a:buChar char="l"/>
              <a:defRPr/>
            </a:pPr>
            <a:r>
              <a:rPr lang="en-US" sz="1600" dirty="0" smtClean="0"/>
              <a:t>Distribute minutes within 30 days, earlier if possible</a:t>
            </a:r>
          </a:p>
          <a:p>
            <a:pPr marL="685800" lvl="2">
              <a:spcAft>
                <a:spcPts val="600"/>
              </a:spcAft>
              <a:buSzPct val="60000"/>
              <a:buFont typeface="Arial" charset="0"/>
              <a:buNone/>
              <a:defRPr/>
            </a:pPr>
            <a:endParaRPr lang="en-US" sz="1600" dirty="0">
              <a:cs typeface="+mn-cs"/>
            </a:endParaRPr>
          </a:p>
          <a:p>
            <a:pPr marL="342900" lvl="1">
              <a:spcAft>
                <a:spcPts val="600"/>
              </a:spcAft>
              <a:buSzPct val="60000"/>
              <a:buFont typeface="Wingdings" pitchFamily="2" charset="2"/>
              <a:buChar char="l"/>
              <a:defRPr/>
            </a:pPr>
            <a:endParaRPr lang="en-US" dirty="0" smtClean="0">
              <a:cs typeface="+mn-cs"/>
            </a:endParaRPr>
          </a:p>
          <a:p>
            <a:pPr marL="342900" lvl="1">
              <a:spcAft>
                <a:spcPts val="600"/>
              </a:spcAft>
              <a:buSzPct val="60000"/>
              <a:buFont typeface="Wingdings" pitchFamily="2" charset="2"/>
              <a:buChar char="l"/>
              <a:defRPr/>
            </a:pPr>
            <a:endParaRPr lang="en-US" sz="2000" dirty="0" smtClean="0">
              <a:cs typeface="+mn-cs"/>
            </a:endParaRPr>
          </a:p>
          <a:p>
            <a:pPr marL="342900" lvl="1">
              <a:spcAft>
                <a:spcPts val="600"/>
              </a:spcAft>
              <a:buSzPct val="60000"/>
              <a:buFont typeface="Wingdings" pitchFamily="2" charset="2"/>
              <a:buChar char="l"/>
              <a:defRPr/>
            </a:pPr>
            <a:endParaRPr lang="en-US" sz="2000" dirty="0">
              <a:cs typeface="+mn-cs"/>
            </a:endParaRPr>
          </a:p>
          <a:p>
            <a:pPr marL="457200" lvl="1" indent="0">
              <a:spcAft>
                <a:spcPts val="600"/>
              </a:spcAft>
              <a:buFont typeface="Arial" charset="0"/>
              <a:buNone/>
              <a:defRPr/>
            </a:pPr>
            <a:endParaRPr lang="en-US" sz="1600" dirty="0"/>
          </a:p>
          <a:p>
            <a:pPr marL="457200" lvl="1" indent="0">
              <a:spcAft>
                <a:spcPts val="600"/>
              </a:spcAft>
              <a:buFont typeface="Arial" charset="0"/>
              <a:buNone/>
              <a:defRPr/>
            </a:pPr>
            <a:endParaRPr lang="en-US" sz="1600" dirty="0"/>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31</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8" name="TextBox 7"/>
          <p:cNvSpPr txBox="1"/>
          <p:nvPr/>
        </p:nvSpPr>
        <p:spPr>
          <a:xfrm>
            <a:off x="381000" y="6019800"/>
            <a:ext cx="8402638" cy="307777"/>
          </a:xfrm>
          <a:prstGeom prst="rect">
            <a:avLst/>
          </a:prstGeom>
          <a:solidFill>
            <a:schemeClr val="accent4">
              <a:lumMod val="10000"/>
              <a:lumOff val="90000"/>
            </a:schemeClr>
          </a:solidFill>
          <a:ln>
            <a:solidFill>
              <a:schemeClr val="tx1"/>
            </a:solidFill>
          </a:ln>
        </p:spPr>
        <p:txBody>
          <a:bodyPr>
            <a:spAutoFit/>
          </a:bodyPr>
          <a:lstStyle/>
          <a:p>
            <a:pPr>
              <a:defRPr/>
            </a:pPr>
            <a:r>
              <a:rPr lang="en-US" sz="1400" b="1" i="1" dirty="0">
                <a:solidFill>
                  <a:srgbClr val="0033CC"/>
                </a:solidFill>
              </a:rPr>
              <a:t>Tip:  </a:t>
            </a:r>
            <a:r>
              <a:rPr lang="en-US" sz="1400" i="1" dirty="0" smtClean="0">
                <a:solidFill>
                  <a:srgbClr val="0033CC"/>
                </a:solidFill>
              </a:rPr>
              <a:t>Review the training module titled, Running Effective Meetings, for more details</a:t>
            </a:r>
            <a:endParaRPr lang="en-US" sz="1400" i="1" dirty="0">
              <a:solidFill>
                <a:srgbClr val="0033CC"/>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Arial" charset="0"/>
                <a:cs typeface="Arial" charset="0"/>
              </a:rPr>
              <a:t>Typical Motions</a:t>
            </a:r>
          </a:p>
        </p:txBody>
      </p:sp>
      <p:sp>
        <p:nvSpPr>
          <p:cNvPr id="13315" name="Content Placeholder 2"/>
          <p:cNvSpPr>
            <a:spLocks noGrp="1"/>
          </p:cNvSpPr>
          <p:nvPr>
            <p:ph sz="half" idx="1"/>
          </p:nvPr>
        </p:nvSpPr>
        <p:spPr/>
        <p:txBody>
          <a:bodyPr/>
          <a:lstStyle/>
          <a:p>
            <a:pPr>
              <a:buFont typeface="Arial" charset="0"/>
              <a:buNone/>
            </a:pPr>
            <a:r>
              <a:rPr lang="en-US" sz="2200" dirty="0" smtClean="0">
                <a:latin typeface="Arial" charset="0"/>
                <a:cs typeface="Arial" charset="0"/>
              </a:rPr>
              <a:t>PCs vote to approve:</a:t>
            </a:r>
          </a:p>
          <a:p>
            <a:pPr marL="914400" lvl="1" indent="-514350">
              <a:buFont typeface="Calibri" pitchFamily="34" charset="0"/>
              <a:buAutoNum type="arabicPeriod"/>
            </a:pPr>
            <a:r>
              <a:rPr lang="en-US" sz="2200" dirty="0" smtClean="0">
                <a:latin typeface="Arial" charset="0"/>
                <a:cs typeface="Arial" charset="0"/>
              </a:rPr>
              <a:t>Original TPS (first meeting)</a:t>
            </a:r>
          </a:p>
          <a:p>
            <a:pPr marL="914400" lvl="1" indent="-514350">
              <a:buFont typeface="Calibri" pitchFamily="34" charset="0"/>
              <a:buAutoNum type="arabicPeriod"/>
            </a:pPr>
            <a:r>
              <a:rPr lang="en-US" sz="2200" dirty="0" smtClean="0">
                <a:latin typeface="Arial" charset="0"/>
                <a:cs typeface="Arial" charset="0"/>
              </a:rPr>
              <a:t>Proposed changes to the TPS</a:t>
            </a:r>
          </a:p>
          <a:p>
            <a:pPr marL="914400" lvl="1" indent="-514350">
              <a:buFont typeface="Calibri" pitchFamily="34" charset="0"/>
              <a:buAutoNum type="arabicPeriod"/>
            </a:pPr>
            <a:r>
              <a:rPr lang="en-US" sz="2200" dirty="0" smtClean="0">
                <a:latin typeface="Arial" charset="0"/>
                <a:cs typeface="Arial" charset="0"/>
              </a:rPr>
              <a:t>Meeting minutes</a:t>
            </a:r>
          </a:p>
          <a:p>
            <a:pPr marL="914400" lvl="1" indent="-514350">
              <a:buFont typeface="Calibri" pitchFamily="34" charset="0"/>
              <a:buAutoNum type="arabicPeriod"/>
            </a:pPr>
            <a:r>
              <a:rPr lang="en-US" sz="2200" dirty="0" smtClean="0">
                <a:latin typeface="Arial" charset="0"/>
                <a:cs typeface="Arial" charset="0"/>
              </a:rPr>
              <a:t>Publication Public Review Draft*</a:t>
            </a:r>
          </a:p>
          <a:p>
            <a:pPr marL="914400" lvl="1" indent="-514350">
              <a:buFont typeface="Calibri" pitchFamily="34" charset="0"/>
              <a:buAutoNum type="arabicPeriod"/>
            </a:pPr>
            <a:r>
              <a:rPr lang="en-US" sz="2200" dirty="0" smtClean="0">
                <a:latin typeface="Arial" charset="0"/>
                <a:cs typeface="Arial" charset="0"/>
              </a:rPr>
              <a:t>PC responses to commenters</a:t>
            </a:r>
          </a:p>
          <a:p>
            <a:pPr marL="914400" lvl="1" indent="-514350">
              <a:buFont typeface="Calibri" pitchFamily="34" charset="0"/>
              <a:buAutoNum type="arabicPeriod"/>
            </a:pPr>
            <a:r>
              <a:rPr lang="en-US" sz="2200" dirty="0" smtClean="0">
                <a:latin typeface="Arial" charset="0"/>
                <a:cs typeface="Arial" charset="0"/>
              </a:rPr>
              <a:t>Final Publication Draft*</a:t>
            </a:r>
          </a:p>
          <a:p>
            <a:pPr marL="914400" lvl="1" indent="-514350">
              <a:buFont typeface="Calibri" pitchFamily="34" charset="0"/>
              <a:buAutoNum type="arabicPeriod"/>
            </a:pPr>
            <a:endParaRPr lang="en-US" dirty="0" smtClean="0">
              <a:latin typeface="Arial" charset="0"/>
              <a:cs typeface="Arial" charset="0"/>
            </a:endParaRPr>
          </a:p>
          <a:p>
            <a:endParaRPr lang="en-US" dirty="0" smtClean="0">
              <a:latin typeface="Arial" charset="0"/>
              <a:cs typeface="Arial" charset="0"/>
            </a:endParaRPr>
          </a:p>
        </p:txBody>
      </p:sp>
      <p:sp>
        <p:nvSpPr>
          <p:cNvPr id="13316" name="Content Placeholder 15"/>
          <p:cNvSpPr>
            <a:spLocks noGrp="1"/>
          </p:cNvSpPr>
          <p:nvPr>
            <p:ph sz="half" idx="2"/>
          </p:nvPr>
        </p:nvSpPr>
        <p:spPr>
          <a:xfrm>
            <a:off x="4648200" y="1066800"/>
            <a:ext cx="4038600" cy="5257800"/>
          </a:xfrm>
        </p:spPr>
        <p:txBody>
          <a:bodyPr/>
          <a:lstStyle/>
          <a:p>
            <a:pPr>
              <a:buFont typeface="Arial" charset="0"/>
              <a:buNone/>
            </a:pPr>
            <a:r>
              <a:rPr lang="en-US" sz="2200" dirty="0" smtClean="0">
                <a:latin typeface="Arial" charset="0"/>
                <a:cs typeface="Arial" charset="0"/>
              </a:rPr>
              <a:t>Standing PCs vote to approve:</a:t>
            </a:r>
          </a:p>
          <a:p>
            <a:pPr marL="914400" lvl="1" indent="-514350">
              <a:buFont typeface="Calibri" pitchFamily="34" charset="0"/>
              <a:buAutoNum type="arabicPeriod"/>
            </a:pPr>
            <a:r>
              <a:rPr lang="en-US" sz="2200" dirty="0" smtClean="0">
                <a:latin typeface="Arial" charset="0"/>
                <a:cs typeface="Arial" charset="0"/>
              </a:rPr>
              <a:t>Proposed changes to the TPS</a:t>
            </a:r>
          </a:p>
          <a:p>
            <a:pPr marL="914400" lvl="1" indent="-514350">
              <a:buFont typeface="Calibri" pitchFamily="34" charset="0"/>
              <a:buAutoNum type="arabicPeriod"/>
            </a:pPr>
            <a:r>
              <a:rPr lang="en-US" sz="2200" dirty="0" smtClean="0">
                <a:latin typeface="Arial" charset="0"/>
                <a:cs typeface="Arial" charset="0"/>
              </a:rPr>
              <a:t>Meeting minutes </a:t>
            </a:r>
          </a:p>
          <a:p>
            <a:pPr marL="914400" lvl="1" indent="-514350">
              <a:buFont typeface="Calibri" pitchFamily="34" charset="0"/>
              <a:buAutoNum type="arabicPeriod"/>
            </a:pPr>
            <a:r>
              <a:rPr lang="en-US" sz="2200" dirty="0" smtClean="0">
                <a:latin typeface="Arial" charset="0"/>
                <a:cs typeface="Arial" charset="0"/>
              </a:rPr>
              <a:t>Publication Public Review of addenda* </a:t>
            </a:r>
          </a:p>
          <a:p>
            <a:pPr marL="914400" lvl="1" indent="-514350">
              <a:buFont typeface="Calibri" pitchFamily="34" charset="0"/>
              <a:buAutoNum type="arabicPeriod"/>
            </a:pPr>
            <a:r>
              <a:rPr lang="en-US" sz="2200" dirty="0" smtClean="0">
                <a:latin typeface="Arial" charset="0"/>
                <a:cs typeface="Arial" charset="0"/>
              </a:rPr>
              <a:t>Responses to commenters</a:t>
            </a:r>
          </a:p>
          <a:p>
            <a:pPr marL="914400" lvl="1" indent="-514350">
              <a:buFont typeface="Calibri" pitchFamily="34" charset="0"/>
              <a:buAutoNum type="arabicPeriod"/>
            </a:pPr>
            <a:r>
              <a:rPr lang="en-US" sz="2200" dirty="0" smtClean="0">
                <a:latin typeface="Arial" charset="0"/>
                <a:cs typeface="Arial" charset="0"/>
              </a:rPr>
              <a:t>Interpretations</a:t>
            </a:r>
          </a:p>
          <a:p>
            <a:pPr marL="914400" lvl="1" indent="-514350">
              <a:buFont typeface="Calibri" pitchFamily="34" charset="0"/>
              <a:buAutoNum type="arabicPeriod"/>
            </a:pPr>
            <a:r>
              <a:rPr lang="en-US" sz="2200" dirty="0" smtClean="0">
                <a:latin typeface="Arial" charset="0"/>
                <a:cs typeface="Arial" charset="0"/>
              </a:rPr>
              <a:t>Responses to CMPs</a:t>
            </a:r>
          </a:p>
          <a:p>
            <a:pPr marL="914400" lvl="1" indent="-514350">
              <a:buFont typeface="Calibri" pitchFamily="34" charset="0"/>
              <a:buAutoNum type="arabicPeriod"/>
            </a:pPr>
            <a:r>
              <a:rPr lang="en-US" sz="2200" dirty="0" smtClean="0">
                <a:latin typeface="Arial" charset="0"/>
                <a:cs typeface="Arial" charset="0"/>
              </a:rPr>
              <a:t>Code Change Submittals</a:t>
            </a:r>
          </a:p>
          <a:p>
            <a:pPr marL="914400" lvl="1" indent="-514350">
              <a:buFont typeface="Calibri" pitchFamily="34" charset="0"/>
              <a:buAutoNum type="arabicPeriod"/>
            </a:pPr>
            <a:r>
              <a:rPr lang="en-US" sz="2200" dirty="0" smtClean="0">
                <a:latin typeface="Arial" charset="0"/>
                <a:cs typeface="Arial" charset="0"/>
              </a:rPr>
              <a:t>Final Publication of Addenda</a:t>
            </a:r>
          </a:p>
          <a:p>
            <a:pPr marL="914400" lvl="1" indent="-514350">
              <a:buFont typeface="Calibri" pitchFamily="34" charset="0"/>
              <a:buAutoNum type="arabicPeriod"/>
            </a:pPr>
            <a:endParaRPr lang="en-US" sz="2000" dirty="0" smtClean="0">
              <a:latin typeface="Arial" charset="0"/>
              <a:cs typeface="Arial" charset="0"/>
            </a:endParaRPr>
          </a:p>
          <a:p>
            <a:pPr marL="914400" lvl="1" indent="-514350">
              <a:buFont typeface="Calibri" pitchFamily="34" charset="0"/>
              <a:buAutoNum type="arabicPeriod"/>
            </a:pPr>
            <a:endParaRPr lang="en-US" sz="2000" dirty="0" smtClean="0">
              <a:latin typeface="Arial" charset="0"/>
              <a:cs typeface="Arial" charset="0"/>
            </a:endParaRPr>
          </a:p>
          <a:p>
            <a:pPr marL="914400" lvl="1" indent="-514350">
              <a:buFont typeface="Calibri" pitchFamily="34" charset="0"/>
              <a:buAutoNum type="arabicPeriod"/>
            </a:pPr>
            <a:endParaRPr lang="en-US" sz="2000" dirty="0" smtClean="0">
              <a:latin typeface="Arial" charset="0"/>
              <a:cs typeface="Arial" charset="0"/>
            </a:endParaRPr>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4BDBDA7-16F1-4481-931B-607FC95DA1E0}" type="slidenum">
              <a:rPr lang="en-US" smtClean="0"/>
              <a:pPr>
                <a:defRPr/>
              </a:pPr>
              <a:t>32</a:t>
            </a:fld>
            <a:endParaRPr lang="en-US" dirty="0"/>
          </a:p>
        </p:txBody>
      </p:sp>
      <p:sp>
        <p:nvSpPr>
          <p:cNvPr id="7" name="TextBox 6"/>
          <p:cNvSpPr txBox="1">
            <a:spLocks noChangeArrowheads="1"/>
          </p:cNvSpPr>
          <p:nvPr/>
        </p:nvSpPr>
        <p:spPr bwMode="auto">
          <a:xfrm>
            <a:off x="304800" y="5943600"/>
            <a:ext cx="4267200" cy="307975"/>
          </a:xfrm>
          <a:prstGeom prst="rect">
            <a:avLst/>
          </a:prstGeom>
          <a:solidFill>
            <a:schemeClr val="bg2"/>
          </a:solidFill>
          <a:ln w="6350">
            <a:solidFill>
              <a:schemeClr val="tx1"/>
            </a:solidFill>
            <a:miter lim="800000"/>
            <a:headEnd/>
            <a:tailEnd/>
          </a:ln>
        </p:spPr>
        <p:txBody>
          <a:bodyPr>
            <a:spAutoFit/>
          </a:bodyPr>
          <a:lstStyle/>
          <a:p>
            <a:pPr algn="ctr">
              <a:defRPr/>
            </a:pPr>
            <a:r>
              <a:rPr lang="en-US" sz="1400" i="1" dirty="0">
                <a:solidFill>
                  <a:srgbClr val="0000FF"/>
                </a:solidFill>
              </a:rPr>
              <a:t>Note: Items with * are Standards Actions.  </a:t>
            </a:r>
            <a:r>
              <a:rPr lang="en-US" sz="1400"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3200" dirty="0" smtClean="0">
                <a:latin typeface="Arial" charset="0"/>
                <a:cs typeface="Arial" charset="0"/>
              </a:rPr>
              <a:t>PC Meetings and Interim Meetings</a:t>
            </a:r>
          </a:p>
        </p:txBody>
      </p:sp>
      <p:sp>
        <p:nvSpPr>
          <p:cNvPr id="27651" name="Content Placeholder 2"/>
          <p:cNvSpPr>
            <a:spLocks noGrp="1"/>
          </p:cNvSpPr>
          <p:nvPr>
            <p:ph idx="1"/>
          </p:nvPr>
        </p:nvSpPr>
        <p:spPr/>
        <p:txBody>
          <a:bodyPr/>
          <a:lstStyle/>
          <a:p>
            <a:r>
              <a:rPr lang="en-US" sz="2400" dirty="0" smtClean="0">
                <a:latin typeface="Arial" charset="0"/>
                <a:cs typeface="Arial" charset="0"/>
              </a:rPr>
              <a:t>All PC meetings are open to observation by directly and materially interested persons</a:t>
            </a:r>
          </a:p>
          <a:p>
            <a:r>
              <a:rPr lang="en-US" sz="2400" dirty="0" smtClean="0">
                <a:latin typeface="Arial" charset="0"/>
                <a:cs typeface="Arial" charset="0"/>
              </a:rPr>
              <a:t>PC working meetings must be held at least once per year, but are normally held twice/year at  Annual and Winter Society Meetings </a:t>
            </a:r>
          </a:p>
          <a:p>
            <a:r>
              <a:rPr lang="en-US" sz="2400" dirty="0" smtClean="0">
                <a:latin typeface="Arial" charset="0"/>
                <a:cs typeface="Arial" charset="0"/>
              </a:rPr>
              <a:t>PC Chairs must advise SPLS Liaison and MOS of all meetings or teleconferences between Society Meetings in time to announce interim meeting in </a:t>
            </a:r>
            <a:r>
              <a:rPr lang="en-US" sz="2400" i="1" dirty="0" smtClean="0">
                <a:latin typeface="Arial" charset="0"/>
                <a:cs typeface="Arial" charset="0"/>
              </a:rPr>
              <a:t>Standards Actions </a:t>
            </a:r>
            <a:r>
              <a:rPr lang="en-US" sz="2400" dirty="0" smtClean="0">
                <a:latin typeface="Arial" charset="0"/>
                <a:cs typeface="Arial" charset="0"/>
              </a:rPr>
              <a:t>– 30 days before in-person meetings and 14 days for conference calls </a:t>
            </a:r>
          </a:p>
          <a:p>
            <a:r>
              <a:rPr lang="en-US" sz="2400" dirty="0" smtClean="0">
                <a:latin typeface="Arial" charset="0"/>
                <a:cs typeface="Arial" charset="0"/>
              </a:rPr>
              <a:t>For help in setting up conference calls, webinars or in-person face-to-face meetings, complete and submit the Expediting Funds form found on the Toolkit page under Project Committee Meetings heading</a:t>
            </a: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33</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6" name="TextBox 5"/>
          <p:cNvSpPr txBox="1"/>
          <p:nvPr/>
        </p:nvSpPr>
        <p:spPr>
          <a:xfrm>
            <a:off x="457200" y="6550223"/>
            <a:ext cx="8402638" cy="307777"/>
          </a:xfrm>
          <a:prstGeom prst="rect">
            <a:avLst/>
          </a:prstGeom>
          <a:solidFill>
            <a:schemeClr val="accent4">
              <a:lumMod val="10000"/>
              <a:lumOff val="90000"/>
            </a:schemeClr>
          </a:solidFill>
          <a:ln>
            <a:solidFill>
              <a:schemeClr val="tx1"/>
            </a:solidFill>
          </a:ln>
        </p:spPr>
        <p:txBody>
          <a:bodyPr>
            <a:spAutoFit/>
          </a:bodyPr>
          <a:lstStyle/>
          <a:p>
            <a:pPr>
              <a:defRPr/>
            </a:pPr>
            <a:r>
              <a:rPr lang="en-US" sz="1400" b="1" i="1" dirty="0">
                <a:solidFill>
                  <a:srgbClr val="0033CC"/>
                </a:solidFill>
              </a:rPr>
              <a:t>Tip:  </a:t>
            </a:r>
            <a:r>
              <a:rPr lang="en-US" sz="1400" i="1" dirty="0" smtClean="0">
                <a:solidFill>
                  <a:srgbClr val="0033CC"/>
                </a:solidFill>
              </a:rPr>
              <a:t>Join the list server to receive each issue of Standards Actions on Fridays </a:t>
            </a:r>
            <a:r>
              <a:rPr lang="en-US" sz="1400" i="1" dirty="0" smtClean="0">
                <a:solidFill>
                  <a:srgbClr val="0033CC"/>
                </a:solidFill>
                <a:hlinkClick r:id="rId2"/>
              </a:rPr>
              <a:t>here</a:t>
            </a:r>
            <a:r>
              <a:rPr lang="en-US" sz="1400" i="1" dirty="0" smtClean="0">
                <a:solidFill>
                  <a:srgbClr val="0033CC"/>
                </a:solidFill>
              </a:rPr>
              <a:t> </a:t>
            </a:r>
            <a:endParaRPr lang="en-US" sz="1400" i="1" dirty="0">
              <a:solidFill>
                <a:srgbClr val="0033CC"/>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3200" dirty="0" smtClean="0">
                <a:latin typeface="Arial" charset="0"/>
                <a:cs typeface="Arial" charset="0"/>
              </a:rPr>
              <a:t>Cognizant Technical Committee</a:t>
            </a:r>
          </a:p>
        </p:txBody>
      </p:sp>
      <p:sp>
        <p:nvSpPr>
          <p:cNvPr id="28675" name="Content Placeholder 2"/>
          <p:cNvSpPr>
            <a:spLocks noGrp="1"/>
          </p:cNvSpPr>
          <p:nvPr>
            <p:ph idx="1"/>
          </p:nvPr>
        </p:nvSpPr>
        <p:spPr/>
        <p:txBody>
          <a:bodyPr/>
          <a:lstStyle/>
          <a:p>
            <a:r>
              <a:rPr lang="en-US" sz="2400" dirty="0" smtClean="0">
                <a:latin typeface="Arial" charset="0"/>
                <a:cs typeface="Arial" charset="0"/>
              </a:rPr>
              <a:t>The cognizant TC is the one whose scope best matches your standard or guideline</a:t>
            </a:r>
          </a:p>
          <a:p>
            <a:r>
              <a:rPr lang="en-US" sz="2400" dirty="0" smtClean="0">
                <a:latin typeface="Arial" charset="0"/>
                <a:cs typeface="Arial" charset="0"/>
              </a:rPr>
              <a:t>The cognizant TC recommends Chair and at least four other members for:</a:t>
            </a:r>
          </a:p>
          <a:p>
            <a:pPr lvl="1"/>
            <a:r>
              <a:rPr lang="en-US" sz="2000" dirty="0" smtClean="0">
                <a:latin typeface="Arial" charset="0"/>
                <a:cs typeface="Arial" charset="0"/>
              </a:rPr>
              <a:t>New standard or guideline or</a:t>
            </a:r>
          </a:p>
          <a:p>
            <a:pPr lvl="1"/>
            <a:r>
              <a:rPr lang="en-US" sz="2000" dirty="0" smtClean="0">
                <a:latin typeface="Arial" charset="0"/>
                <a:cs typeface="Arial" charset="0"/>
              </a:rPr>
              <a:t>Periodic revision of existing standard or guideline.</a:t>
            </a:r>
          </a:p>
          <a:p>
            <a:r>
              <a:rPr lang="en-US" sz="2400" dirty="0" smtClean="0">
                <a:latin typeface="Arial" charset="0"/>
                <a:cs typeface="Arial" charset="0"/>
              </a:rPr>
              <a:t>The cognizant TC is a source for PC members with skills relevant to subject standard or guideline</a:t>
            </a:r>
          </a:p>
          <a:p>
            <a:r>
              <a:rPr lang="en-US" sz="2400" dirty="0" smtClean="0">
                <a:latin typeface="Arial" charset="0"/>
                <a:cs typeface="Arial" charset="0"/>
              </a:rPr>
              <a:t>If the cognizant TC does not have a member or liaison on the PC, the PC Chair shall provide the TC Chair with updates about PC progress prior to each Society meeting.</a:t>
            </a:r>
            <a:endParaRPr lang="en-US" sz="1600" b="1" dirty="0" smtClean="0">
              <a:latin typeface="Arial" charset="0"/>
              <a:cs typeface="Arial" charset="0"/>
            </a:endParaRP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34</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6" name="TextBox 5"/>
          <p:cNvSpPr txBox="1"/>
          <p:nvPr/>
        </p:nvSpPr>
        <p:spPr>
          <a:xfrm>
            <a:off x="381000" y="5943600"/>
            <a:ext cx="8402638" cy="307777"/>
          </a:xfrm>
          <a:prstGeom prst="rect">
            <a:avLst/>
          </a:prstGeom>
          <a:solidFill>
            <a:schemeClr val="accent4">
              <a:lumMod val="10000"/>
              <a:lumOff val="90000"/>
            </a:schemeClr>
          </a:solidFill>
          <a:ln>
            <a:solidFill>
              <a:schemeClr val="tx1"/>
            </a:solidFill>
          </a:ln>
        </p:spPr>
        <p:txBody>
          <a:bodyPr>
            <a:spAutoFit/>
          </a:bodyPr>
          <a:lstStyle/>
          <a:p>
            <a:pPr marL="0" lvl="1">
              <a:defRPr/>
            </a:pPr>
            <a:r>
              <a:rPr lang="en-US" sz="1400" b="1" i="1" dirty="0">
                <a:solidFill>
                  <a:srgbClr val="0033CC"/>
                </a:solidFill>
              </a:rPr>
              <a:t>Tip:  </a:t>
            </a:r>
            <a:r>
              <a:rPr lang="en-US" sz="1400" i="1" dirty="0" smtClean="0">
                <a:solidFill>
                  <a:srgbClr val="0033CC"/>
                </a:solidFill>
              </a:rPr>
              <a:t>See the training module titled, TCs and PCs: Similarities and Differences, for more information.</a:t>
            </a:r>
            <a:endParaRPr lang="en-US" sz="1400" i="1" dirty="0">
              <a:solidFill>
                <a:srgbClr val="0033CC"/>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 Websites</a:t>
            </a:r>
            <a:endParaRPr lang="en-US" dirty="0"/>
          </a:p>
        </p:txBody>
      </p:sp>
      <p:sp>
        <p:nvSpPr>
          <p:cNvPr id="3" name="Content Placeholder 2"/>
          <p:cNvSpPr>
            <a:spLocks noGrp="1"/>
          </p:cNvSpPr>
          <p:nvPr>
            <p:ph idx="1"/>
          </p:nvPr>
        </p:nvSpPr>
        <p:spPr/>
        <p:txBody>
          <a:bodyPr/>
          <a:lstStyle/>
          <a:p>
            <a:r>
              <a:rPr lang="en-US" dirty="0" smtClean="0"/>
              <a:t>If a PC website is desired, ASHRAE Staff will assist you with creating your PC’s web site</a:t>
            </a:r>
          </a:p>
          <a:p>
            <a:r>
              <a:rPr lang="en-US" dirty="0" smtClean="0"/>
              <a:t>More information is available on the PC Chairs Toolkit page under Project Committee Home Pages</a:t>
            </a:r>
          </a:p>
          <a:p>
            <a:endParaRPr lang="en-US" dirty="0">
              <a:solidFill>
                <a:srgbClr val="0033CC"/>
              </a:solidFill>
            </a:endParaRPr>
          </a:p>
        </p:txBody>
      </p:sp>
      <p:sp>
        <p:nvSpPr>
          <p:cNvPr id="4" name="Footer Placeholder 3"/>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5" name="Slide Number Placeholder 4"/>
          <p:cNvSpPr>
            <a:spLocks noGrp="1"/>
          </p:cNvSpPr>
          <p:nvPr>
            <p:ph type="sldNum" sz="quarter" idx="12"/>
          </p:nvPr>
        </p:nvSpPr>
        <p:spPr/>
        <p:txBody>
          <a:bodyPr/>
          <a:lstStyle/>
          <a:p>
            <a:pPr>
              <a:defRPr/>
            </a:pPr>
            <a:fld id="{3329B2A7-069C-4C89-834D-4755AF6FDA66}"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latin typeface="Arial" charset="0"/>
                <a:cs typeface="Arial" charset="0"/>
              </a:rPr>
              <a:t>Resources</a:t>
            </a:r>
          </a:p>
        </p:txBody>
      </p:sp>
      <p:sp>
        <p:nvSpPr>
          <p:cNvPr id="29699" name="Content Placeholder 2"/>
          <p:cNvSpPr>
            <a:spLocks noGrp="1"/>
          </p:cNvSpPr>
          <p:nvPr>
            <p:ph idx="1"/>
          </p:nvPr>
        </p:nvSpPr>
        <p:spPr>
          <a:xfrm>
            <a:off x="457200" y="990600"/>
            <a:ext cx="8229600" cy="5181600"/>
          </a:xfrm>
        </p:spPr>
        <p:txBody>
          <a:bodyPr/>
          <a:lstStyle/>
          <a:p>
            <a:r>
              <a:rPr lang="en-US" dirty="0" smtClean="0">
                <a:latin typeface="Arial" charset="0"/>
                <a:cs typeface="Arial" charset="0"/>
              </a:rPr>
              <a:t>SPLS Liaison</a:t>
            </a:r>
          </a:p>
          <a:p>
            <a:r>
              <a:rPr lang="en-US" dirty="0" smtClean="0">
                <a:latin typeface="Arial" charset="0"/>
                <a:cs typeface="Arial" charset="0"/>
              </a:rPr>
              <a:t>Other PC Training Modules</a:t>
            </a:r>
          </a:p>
          <a:p>
            <a:r>
              <a:rPr lang="en-US" dirty="0" smtClean="0">
                <a:latin typeface="Arial" charset="0"/>
                <a:cs typeface="Arial" charset="0"/>
              </a:rPr>
              <a:t>Online Resources</a:t>
            </a:r>
          </a:p>
          <a:p>
            <a:r>
              <a:rPr lang="en-US" dirty="0" smtClean="0">
                <a:latin typeface="Arial" charset="0"/>
                <a:cs typeface="Arial" charset="0"/>
              </a:rPr>
              <a:t>Standards Staff</a:t>
            </a:r>
          </a:p>
          <a:p>
            <a:pPr>
              <a:buNone/>
            </a:pPr>
            <a:endParaRPr lang="en-US" dirty="0" smtClean="0">
              <a:latin typeface="Arial" charset="0"/>
              <a:cs typeface="Arial" charset="0"/>
            </a:endParaRP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36</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z="3000" dirty="0" smtClean="0">
                <a:latin typeface="Arial" charset="0"/>
                <a:cs typeface="Arial" charset="0"/>
              </a:rPr>
              <a:t>Your Friendly &amp; Helpful SPLS Liaison</a:t>
            </a:r>
          </a:p>
        </p:txBody>
      </p:sp>
      <p:sp>
        <p:nvSpPr>
          <p:cNvPr id="30723" name="Content Placeholder 5"/>
          <p:cNvSpPr>
            <a:spLocks noGrp="1"/>
          </p:cNvSpPr>
          <p:nvPr>
            <p:ph sz="half" idx="1"/>
          </p:nvPr>
        </p:nvSpPr>
        <p:spPr>
          <a:xfrm>
            <a:off x="457200" y="1066800"/>
            <a:ext cx="4343400" cy="5059363"/>
          </a:xfrm>
        </p:spPr>
        <p:txBody>
          <a:bodyPr/>
          <a:lstStyle/>
          <a:p>
            <a:r>
              <a:rPr lang="en-US" dirty="0" smtClean="0">
                <a:latin typeface="Arial" charset="0"/>
                <a:cs typeface="Arial" charset="0"/>
              </a:rPr>
              <a:t>Represents PC at StdC:</a:t>
            </a:r>
          </a:p>
          <a:p>
            <a:pPr lvl="1"/>
            <a:r>
              <a:rPr lang="en-US" dirty="0" smtClean="0">
                <a:latin typeface="Arial" charset="0"/>
                <a:cs typeface="Arial" charset="0"/>
              </a:rPr>
              <a:t>Membership Changes</a:t>
            </a:r>
          </a:p>
          <a:p>
            <a:pPr lvl="1"/>
            <a:r>
              <a:rPr lang="en-US" dirty="0" smtClean="0">
                <a:latin typeface="Arial" charset="0"/>
                <a:cs typeface="Arial" charset="0"/>
              </a:rPr>
              <a:t>Work Plans</a:t>
            </a:r>
          </a:p>
          <a:p>
            <a:pPr lvl="1"/>
            <a:r>
              <a:rPr lang="en-US" dirty="0" smtClean="0">
                <a:latin typeface="Arial" charset="0"/>
                <a:cs typeface="Arial" charset="0"/>
              </a:rPr>
              <a:t>TPS Changes</a:t>
            </a:r>
          </a:p>
          <a:p>
            <a:pPr lvl="1"/>
            <a:r>
              <a:rPr lang="en-US" dirty="0" smtClean="0">
                <a:latin typeface="Arial" charset="0"/>
                <a:cs typeface="Arial" charset="0"/>
              </a:rPr>
              <a:t>Public Review Drafts</a:t>
            </a:r>
          </a:p>
          <a:p>
            <a:r>
              <a:rPr lang="en-US" dirty="0" smtClean="0">
                <a:latin typeface="Arial" charset="0"/>
                <a:cs typeface="Arial" charset="0"/>
              </a:rPr>
              <a:t>SPLS Liaison contact information is on your</a:t>
            </a:r>
            <a:br>
              <a:rPr lang="en-US" dirty="0" smtClean="0">
                <a:latin typeface="Arial" charset="0"/>
                <a:cs typeface="Arial" charset="0"/>
              </a:rPr>
            </a:br>
            <a:r>
              <a:rPr lang="en-US" dirty="0" smtClean="0">
                <a:latin typeface="Arial" charset="0"/>
                <a:cs typeface="Arial" charset="0"/>
              </a:rPr>
              <a:t>PC roster</a:t>
            </a:r>
          </a:p>
        </p:txBody>
      </p:sp>
      <p:pic>
        <p:nvPicPr>
          <p:cNvPr id="30726" name="Picture 2" descr="C:\Documents and Settings\cmarriott\Local Settings\Temporary Internet Files\Content.IE5\F1ATCDJF\MC900070852[1].wmf"/>
          <p:cNvPicPr>
            <a:picLocks noGrp="1" noChangeAspect="1" noChangeArrowheads="1"/>
          </p:cNvPicPr>
          <p:nvPr>
            <p:ph sz="half" idx="2"/>
          </p:nvPr>
        </p:nvPicPr>
        <p:blipFill>
          <a:blip r:embed="rId3"/>
          <a:srcRect/>
          <a:stretch>
            <a:fillRect/>
          </a:stretch>
        </p:blipFill>
        <p:spPr>
          <a:xfrm>
            <a:off x="5132388" y="1470025"/>
            <a:ext cx="3297237" cy="3984625"/>
          </a:xfrm>
        </p:spPr>
      </p:pic>
      <p:sp>
        <p:nvSpPr>
          <p:cNvPr id="7" name="Slide Number Placeholder 6"/>
          <p:cNvSpPr>
            <a:spLocks noGrp="1"/>
          </p:cNvSpPr>
          <p:nvPr>
            <p:ph type="sldNum" sz="quarter" idx="12"/>
          </p:nvPr>
        </p:nvSpPr>
        <p:spPr/>
        <p:txBody>
          <a:bodyPr/>
          <a:lstStyle/>
          <a:p>
            <a:pPr>
              <a:defRPr/>
            </a:pPr>
            <a:fld id="{692459DC-A23C-421B-8938-543F93318694}" type="slidenum">
              <a:rPr lang="en-US" smtClean="0"/>
              <a:pPr>
                <a:defRPr/>
              </a:pPr>
              <a:t>37</a:t>
            </a:fld>
            <a:endParaRPr lang="en-US" dirty="0"/>
          </a:p>
        </p:txBody>
      </p:sp>
      <p:sp>
        <p:nvSpPr>
          <p:cNvPr id="8" name="Footer Placeholder 7"/>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PC Training Modules</a:t>
            </a:r>
            <a:endParaRPr lang="en-US" dirty="0"/>
          </a:p>
        </p:txBody>
      </p:sp>
      <p:sp>
        <p:nvSpPr>
          <p:cNvPr id="7" name="Content Placeholder 6"/>
          <p:cNvSpPr>
            <a:spLocks noGrp="1"/>
          </p:cNvSpPr>
          <p:nvPr>
            <p:ph idx="1"/>
          </p:nvPr>
        </p:nvSpPr>
        <p:spPr/>
        <p:txBody>
          <a:bodyPr/>
          <a:lstStyle/>
          <a:p>
            <a:r>
              <a:rPr lang="en-US" dirty="0" smtClean="0"/>
              <a:t>The following training modules are available in a webcast version or in PDF form on the PC Chairs Toolkit page:</a:t>
            </a:r>
          </a:p>
          <a:p>
            <a:pPr lvl="1"/>
            <a:r>
              <a:rPr lang="en-US" dirty="0" smtClean="0"/>
              <a:t>An Overview of PC Membership &amp; Balance </a:t>
            </a:r>
            <a:endParaRPr lang="en-US" dirty="0" smtClean="0">
              <a:solidFill>
                <a:srgbClr val="0033CC"/>
              </a:solidFill>
            </a:endParaRPr>
          </a:p>
          <a:p>
            <a:pPr lvl="1"/>
            <a:r>
              <a:rPr lang="en-US" dirty="0" smtClean="0"/>
              <a:t>Writing Standards in Enforceable Language</a:t>
            </a:r>
          </a:p>
          <a:p>
            <a:pPr lvl="1"/>
            <a:r>
              <a:rPr lang="en-US" dirty="0" smtClean="0"/>
              <a:t>Running Effective Meetings</a:t>
            </a:r>
          </a:p>
          <a:p>
            <a:pPr lvl="1"/>
            <a:r>
              <a:rPr lang="en-US" dirty="0" smtClean="0"/>
              <a:t>Ethics, Bias, and Conflicts of Interest</a:t>
            </a:r>
          </a:p>
          <a:p>
            <a:pPr lvl="1"/>
            <a:r>
              <a:rPr lang="en-US" dirty="0" smtClean="0"/>
              <a:t>Public Review Process Overview </a:t>
            </a:r>
          </a:p>
          <a:p>
            <a:pPr lvl="1"/>
            <a:r>
              <a:rPr lang="en-US" dirty="0" smtClean="0"/>
              <a:t>Online Comment Database</a:t>
            </a:r>
            <a:endParaRPr lang="en-US" dirty="0" smtClean="0">
              <a:solidFill>
                <a:srgbClr val="0033CC"/>
              </a:solidFill>
            </a:endParaRPr>
          </a:p>
          <a:p>
            <a:pPr lvl="1"/>
            <a:r>
              <a:rPr lang="en-US" dirty="0" smtClean="0"/>
              <a:t>TCs and PCs: Similarities and Differences </a:t>
            </a:r>
            <a:endParaRPr lang="en-US" dirty="0" smtClean="0">
              <a:solidFill>
                <a:srgbClr val="0033CC"/>
              </a:solidFill>
            </a:endParaRPr>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
        <p:nvSpPr>
          <p:cNvPr id="6" name="Slide Number Placeholder 5"/>
          <p:cNvSpPr>
            <a:spLocks noGrp="1"/>
          </p:cNvSpPr>
          <p:nvPr>
            <p:ph type="sldNum" sz="quarter" idx="12"/>
          </p:nvPr>
        </p:nvSpPr>
        <p:spPr/>
        <p:txBody>
          <a:bodyPr/>
          <a:lstStyle/>
          <a:p>
            <a:pPr>
              <a:defRPr/>
            </a:pPr>
            <a:fld id="{692459DC-A23C-421B-8938-543F93318694}" type="slidenum">
              <a:rPr lang="en-US" smtClean="0"/>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Arial" charset="0"/>
                <a:cs typeface="Arial" charset="0"/>
              </a:rPr>
              <a:t>Standards Staff</a:t>
            </a:r>
          </a:p>
        </p:txBody>
      </p:sp>
      <p:sp>
        <p:nvSpPr>
          <p:cNvPr id="3" name="Content Placeholder 2"/>
          <p:cNvSpPr>
            <a:spLocks noGrp="1"/>
          </p:cNvSpPr>
          <p:nvPr>
            <p:ph idx="1"/>
          </p:nvPr>
        </p:nvSpPr>
        <p:spPr>
          <a:xfrm>
            <a:off x="457200" y="1066800"/>
            <a:ext cx="8229600" cy="5181600"/>
          </a:xfrm>
        </p:spPr>
        <p:txBody>
          <a:bodyPr/>
          <a:lstStyle/>
          <a:p>
            <a:pPr marL="547688" indent="-547688" algn="ctr" eaLnBrk="1" hangingPunct="1">
              <a:spcBef>
                <a:spcPct val="50000"/>
              </a:spcBef>
              <a:buFont typeface="Wingdings" pitchFamily="2" charset="2"/>
              <a:buNone/>
              <a:defRPr/>
            </a:pPr>
            <a:r>
              <a:rPr lang="en-US" sz="2000" b="1" u="sng" dirty="0" smtClean="0"/>
              <a:t>Direct line 678.539.xxxx</a:t>
            </a:r>
          </a:p>
          <a:p>
            <a:pPr marL="547688" indent="-547688" eaLnBrk="1" hangingPunct="1">
              <a:spcBef>
                <a:spcPct val="50000"/>
              </a:spcBef>
              <a:buFont typeface="Wingdings" pitchFamily="2" charset="2"/>
              <a:buNone/>
              <a:defRPr/>
            </a:pPr>
            <a:r>
              <a:rPr lang="en-US" sz="2000" b="1" u="sng" dirty="0" smtClean="0"/>
              <a:t>Standards Committee</a:t>
            </a:r>
          </a:p>
          <a:p>
            <a:pPr marL="547688" indent="-547688">
              <a:spcBef>
                <a:spcPts val="538"/>
              </a:spcBef>
              <a:buFont typeface="Wingdings" pitchFamily="2" charset="2"/>
              <a:buNone/>
              <a:defRPr/>
            </a:pPr>
            <a:r>
              <a:rPr lang="en-US" sz="1800" dirty="0" smtClean="0"/>
              <a:t>Stephanie Reiniche, Sr. Manager of Standards.......................ext. 1143</a:t>
            </a:r>
          </a:p>
          <a:p>
            <a:pPr>
              <a:spcBef>
                <a:spcPts val="0"/>
              </a:spcBef>
              <a:buFont typeface="Arial" charset="0"/>
              <a:buNone/>
              <a:tabLst>
                <a:tab pos="6160068" algn="r"/>
              </a:tabLst>
              <a:defRPr/>
            </a:pPr>
            <a:r>
              <a:rPr lang="en-US" sz="1800" dirty="0">
                <a:hlinkClick r:id="rId3"/>
              </a:rPr>
              <a:t>sreiniche@ashrae.org</a:t>
            </a:r>
            <a:r>
              <a:rPr lang="en-US" sz="1800" dirty="0"/>
              <a:t> </a:t>
            </a:r>
          </a:p>
          <a:p>
            <a:pPr marL="413141" indent="-413141">
              <a:spcBef>
                <a:spcPct val="50000"/>
              </a:spcBef>
              <a:buFont typeface="Wingdings" pitchFamily="2" charset="2"/>
              <a:buNone/>
              <a:defRPr/>
            </a:pPr>
            <a:r>
              <a:rPr lang="en-US" sz="2000" b="1" u="sng" dirty="0" smtClean="0"/>
              <a:t>Status of Standards/Guidelines, SPLS and SPC 201</a:t>
            </a:r>
          </a:p>
          <a:p>
            <a:pPr marL="413141" indent="-413141">
              <a:spcBef>
                <a:spcPts val="538"/>
              </a:spcBef>
              <a:buFont typeface="Wingdings" pitchFamily="2" charset="2"/>
              <a:buNone/>
              <a:defRPr/>
            </a:pPr>
            <a:r>
              <a:rPr lang="en-US" sz="1800" dirty="0" smtClean="0"/>
              <a:t>Susan LeBlanc, Standards Administrator………….............ext. 1143</a:t>
            </a:r>
          </a:p>
          <a:p>
            <a:pPr>
              <a:spcBef>
                <a:spcPts val="0"/>
              </a:spcBef>
              <a:buFont typeface="Arial" charset="0"/>
              <a:buNone/>
              <a:tabLst>
                <a:tab pos="6160068" algn="r"/>
              </a:tabLst>
              <a:defRPr/>
            </a:pPr>
            <a:r>
              <a:rPr lang="en-US" sz="1800" dirty="0">
                <a:hlinkClick r:id="rId4"/>
              </a:rPr>
              <a:t>sleblanc@ashrae.org</a:t>
            </a:r>
            <a:endParaRPr lang="en-US" sz="1800" dirty="0"/>
          </a:p>
          <a:p>
            <a:pPr marL="547688" indent="-547688" eaLnBrk="1" hangingPunct="1">
              <a:spcBef>
                <a:spcPct val="50000"/>
              </a:spcBef>
              <a:buFont typeface="Wingdings" pitchFamily="2" charset="2"/>
              <a:buNone/>
              <a:defRPr/>
            </a:pPr>
            <a:r>
              <a:rPr lang="en-US" sz="2000" b="1" u="sng" dirty="0" smtClean="0"/>
              <a:t>Procedures, PPIS, SRS and Appeals</a:t>
            </a:r>
          </a:p>
          <a:p>
            <a:pPr marL="547688" indent="-547688">
              <a:spcBef>
                <a:spcPts val="538"/>
              </a:spcBef>
              <a:buFont typeface="Wingdings" pitchFamily="2" charset="2"/>
              <a:buNone/>
              <a:defRPr/>
            </a:pPr>
            <a:r>
              <a:rPr lang="en-US" sz="1800" dirty="0" smtClean="0"/>
              <a:t>Tanisha Meyers-Lisle, Procedures Administrator...............ext. 1111</a:t>
            </a:r>
          </a:p>
          <a:p>
            <a:pPr>
              <a:spcBef>
                <a:spcPts val="0"/>
              </a:spcBef>
              <a:buFont typeface="Arial" charset="0"/>
              <a:buNone/>
              <a:tabLst>
                <a:tab pos="6160068" algn="r"/>
              </a:tabLst>
              <a:defRPr/>
            </a:pPr>
            <a:r>
              <a:rPr lang="en-US" sz="1800" dirty="0">
                <a:hlinkClick r:id="rId5"/>
              </a:rPr>
              <a:t>tmlisle@ashrae.org</a:t>
            </a:r>
            <a:endParaRPr lang="en-US" sz="1800" dirty="0"/>
          </a:p>
          <a:p>
            <a:pPr marL="413141" indent="-413141">
              <a:spcBef>
                <a:spcPct val="50000"/>
              </a:spcBef>
              <a:buFont typeface="Wingdings" pitchFamily="2" charset="2"/>
              <a:buNone/>
              <a:defRPr/>
            </a:pPr>
            <a:r>
              <a:rPr lang="en-US" sz="2000" b="1" u="sng" dirty="0" smtClean="0"/>
              <a:t>Staff Review of Drafts</a:t>
            </a:r>
          </a:p>
          <a:p>
            <a:pPr marL="413141" indent="-413141">
              <a:spcBef>
                <a:spcPts val="538"/>
              </a:spcBef>
              <a:buFont typeface="Wingdings" pitchFamily="2" charset="2"/>
              <a:buNone/>
              <a:defRPr/>
            </a:pPr>
            <a:r>
              <a:rPr lang="en-US" sz="1800" dirty="0" smtClean="0"/>
              <a:t>Carmen Manning, Standards Analyst ....................……..............ext. 1145</a:t>
            </a:r>
          </a:p>
          <a:p>
            <a:pPr>
              <a:spcBef>
                <a:spcPts val="0"/>
              </a:spcBef>
              <a:buFont typeface="Arial" charset="0"/>
              <a:buNone/>
              <a:tabLst>
                <a:tab pos="6160068" algn="r"/>
              </a:tabLst>
              <a:defRPr/>
            </a:pPr>
            <a:r>
              <a:rPr lang="en-US" sz="1800" dirty="0" smtClean="0">
                <a:hlinkClick r:id="rId6"/>
              </a:rPr>
              <a:t>cmanning@ashrae.org</a:t>
            </a:r>
            <a:endParaRPr lang="en-US" sz="1800" dirty="0"/>
          </a:p>
          <a:p>
            <a:pPr>
              <a:defRPr/>
            </a:pPr>
            <a:endParaRPr lang="en-US" dirty="0"/>
          </a:p>
        </p:txBody>
      </p:sp>
      <p:sp>
        <p:nvSpPr>
          <p:cNvPr id="40964" name="Slide Number Placeholder 3"/>
          <p:cNvSpPr>
            <a:spLocks noGrp="1"/>
          </p:cNvSpPr>
          <p:nvPr>
            <p:ph type="sldNum" sz="quarter" idx="12"/>
          </p:nvPr>
        </p:nvSpPr>
        <p:spPr>
          <a:xfrm>
            <a:off x="457200" y="6477000"/>
            <a:ext cx="2133600" cy="244475"/>
          </a:xfrm>
        </p:spPr>
        <p:txBody>
          <a:bodyPr/>
          <a:lstStyle/>
          <a:p>
            <a:pPr algn="l">
              <a:defRPr/>
            </a:pPr>
            <a:fld id="{68F58EE9-E1AB-488F-BE47-ADF1ABE29903}" type="slidenum">
              <a:rPr lang="en-US" smtClean="0"/>
              <a:pPr algn="l">
                <a:defRPr/>
              </a:pPr>
              <a:t>39</a:t>
            </a:fld>
            <a:endParaRPr lang="en-US" dirty="0" smtClean="0"/>
          </a:p>
        </p:txBody>
      </p:sp>
      <p:sp>
        <p:nvSpPr>
          <p:cNvPr id="40965" name="Footer Placeholder 4"/>
          <p:cNvSpPr>
            <a:spLocks noGrp="1"/>
          </p:cNvSpPr>
          <p:nvPr>
            <p:ph type="ftr" sz="quarter" idx="11"/>
          </p:nvPr>
        </p:nvSpPr>
        <p:spPr/>
        <p:txBody>
          <a:bodyPr/>
          <a:lstStyle/>
          <a:p>
            <a:pPr>
              <a:defRPr/>
            </a:pPr>
            <a:r>
              <a:rPr lang="en-US" dirty="0" smtClean="0"/>
              <a:t>PC Chairs Training: Getting Started Version 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latin typeface="Arial" charset="0"/>
                <a:cs typeface="Arial" charset="0"/>
              </a:rPr>
              <a:t>Due Process Requirements</a:t>
            </a:r>
          </a:p>
        </p:txBody>
      </p:sp>
      <p:sp>
        <p:nvSpPr>
          <p:cNvPr id="10243" name="Content Placeholder 2"/>
          <p:cNvSpPr>
            <a:spLocks noGrp="1"/>
          </p:cNvSpPr>
          <p:nvPr>
            <p:ph idx="1"/>
          </p:nvPr>
        </p:nvSpPr>
        <p:spPr/>
        <p:txBody>
          <a:bodyPr>
            <a:normAutofit/>
          </a:bodyPr>
          <a:lstStyle/>
          <a:p>
            <a:r>
              <a:rPr lang="en-US" sz="3000" dirty="0" smtClean="0">
                <a:latin typeface="Arial" charset="0"/>
                <a:cs typeface="Arial" charset="0"/>
              </a:rPr>
              <a:t>The following constitute the minimum acceptable due process requirements during the creation or revision of a standard:</a:t>
            </a:r>
          </a:p>
          <a:p>
            <a:pPr lvl="1"/>
            <a:r>
              <a:rPr lang="en-US" dirty="0" smtClean="0">
                <a:latin typeface="Arial" charset="0"/>
                <a:cs typeface="Arial" charset="0"/>
              </a:rPr>
              <a:t>Openness</a:t>
            </a:r>
          </a:p>
          <a:p>
            <a:pPr lvl="1"/>
            <a:r>
              <a:rPr lang="en-US" dirty="0" smtClean="0">
                <a:latin typeface="Arial" charset="0"/>
                <a:cs typeface="Arial" charset="0"/>
              </a:rPr>
              <a:t>Balance</a:t>
            </a:r>
          </a:p>
          <a:p>
            <a:pPr lvl="1"/>
            <a:r>
              <a:rPr lang="en-US" dirty="0" smtClean="0">
                <a:latin typeface="Arial" charset="0"/>
                <a:cs typeface="Arial" charset="0"/>
              </a:rPr>
              <a:t>Lack of dominance</a:t>
            </a:r>
          </a:p>
          <a:p>
            <a:pPr lvl="1"/>
            <a:r>
              <a:rPr lang="en-US" dirty="0" smtClean="0">
                <a:latin typeface="Arial" charset="0"/>
                <a:cs typeface="Arial" charset="0"/>
              </a:rPr>
              <a:t>Consensus</a:t>
            </a:r>
          </a:p>
          <a:p>
            <a:pPr lvl="1"/>
            <a:r>
              <a:rPr lang="en-US" dirty="0" smtClean="0">
                <a:latin typeface="Arial" charset="0"/>
                <a:cs typeface="Arial" charset="0"/>
              </a:rPr>
              <a:t>Right to appeal</a:t>
            </a:r>
          </a:p>
          <a:p>
            <a:pPr lvl="1"/>
            <a:r>
              <a:rPr lang="en-US" dirty="0" smtClean="0">
                <a:latin typeface="Arial" charset="0"/>
                <a:cs typeface="Arial" charset="0"/>
              </a:rPr>
              <a:t>ASHRAE Code of Ethics</a:t>
            </a:r>
          </a:p>
        </p:txBody>
      </p:sp>
      <p:sp>
        <p:nvSpPr>
          <p:cNvPr id="17413" name="Footer Placeholder 4"/>
          <p:cNvSpPr>
            <a:spLocks noGrp="1"/>
          </p:cNvSpPr>
          <p:nvPr>
            <p:ph type="ftr" sz="quarter" idx="11"/>
          </p:nvPr>
        </p:nvSpPr>
        <p:spPr/>
        <p:txBody>
          <a:bodyPr/>
          <a:lstStyle/>
          <a:p>
            <a:pPr>
              <a:defRPr/>
            </a:pPr>
            <a:r>
              <a:rPr lang="en-US" dirty="0" smtClean="0"/>
              <a:t>PC Chairs Training: Getting Started Version 2</a:t>
            </a:r>
          </a:p>
        </p:txBody>
      </p:sp>
      <p:sp>
        <p:nvSpPr>
          <p:cNvPr id="17412" name="Slide Number Placeholder 3"/>
          <p:cNvSpPr>
            <a:spLocks noGrp="1"/>
          </p:cNvSpPr>
          <p:nvPr>
            <p:ph type="sldNum" sz="quarter" idx="12"/>
          </p:nvPr>
        </p:nvSpPr>
        <p:spPr/>
        <p:txBody>
          <a:bodyPr/>
          <a:lstStyle/>
          <a:p>
            <a:pPr>
              <a:defRPr/>
            </a:pPr>
            <a:fld id="{083DA1C9-3A12-4D7F-ACD2-DDD1FB1453DF}" type="slidenum">
              <a:rPr lang="en-US" smtClean="0"/>
              <a:pPr>
                <a:defRPr/>
              </a:pPr>
              <a:t>4</a:t>
            </a:fld>
            <a:endParaRPr lang="en-US" dirty="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latin typeface="Arial" charset="0"/>
                <a:cs typeface="Arial" charset="0"/>
              </a:rPr>
              <a:t>Standards Staff</a:t>
            </a:r>
          </a:p>
        </p:txBody>
      </p:sp>
      <p:sp>
        <p:nvSpPr>
          <p:cNvPr id="3" name="Content Placeholder 2"/>
          <p:cNvSpPr>
            <a:spLocks noGrp="1"/>
          </p:cNvSpPr>
          <p:nvPr>
            <p:ph idx="1"/>
          </p:nvPr>
        </p:nvSpPr>
        <p:spPr>
          <a:xfrm>
            <a:off x="609600" y="1066800"/>
            <a:ext cx="8305800" cy="5181600"/>
          </a:xfrm>
        </p:spPr>
        <p:txBody>
          <a:bodyPr/>
          <a:lstStyle/>
          <a:p>
            <a:pPr algn="ctr" eaLnBrk="1" hangingPunct="1">
              <a:spcBef>
                <a:spcPct val="50000"/>
              </a:spcBef>
              <a:buNone/>
              <a:defRPr/>
            </a:pPr>
            <a:r>
              <a:rPr lang="en-US" sz="1800" b="1" u="sng" dirty="0" smtClean="0"/>
              <a:t>Direct line 678.539.xxxx</a:t>
            </a:r>
          </a:p>
          <a:p>
            <a:pPr eaLnBrk="1" hangingPunct="1">
              <a:spcBef>
                <a:spcPct val="50000"/>
              </a:spcBef>
              <a:buFont typeface="Wingdings" pitchFamily="2" charset="2"/>
              <a:buNone/>
              <a:defRPr/>
            </a:pPr>
            <a:r>
              <a:rPr lang="en-US" sz="1800" b="1" u="sng" dirty="0" smtClean="0"/>
              <a:t>American Standards, Standards 62.1 and 62.2</a:t>
            </a:r>
          </a:p>
          <a:p>
            <a:pPr>
              <a:spcBef>
                <a:spcPts val="538"/>
              </a:spcBef>
              <a:buFont typeface="Wingdings" pitchFamily="2" charset="2"/>
              <a:buNone/>
              <a:defRPr/>
            </a:pPr>
            <a:r>
              <a:rPr lang="en-US" sz="1800" dirty="0"/>
              <a:t>Mark Weber</a:t>
            </a:r>
            <a:r>
              <a:rPr lang="en-US" sz="1800" dirty="0" smtClean="0"/>
              <a:t>, Mgr. of Standards - American………….....ext. 1214</a:t>
            </a:r>
          </a:p>
          <a:p>
            <a:pPr>
              <a:spcBef>
                <a:spcPts val="0"/>
              </a:spcBef>
              <a:buFont typeface="Wingdings" pitchFamily="2" charset="2"/>
              <a:buNone/>
              <a:tabLst>
                <a:tab pos="6160068" algn="r"/>
              </a:tabLst>
              <a:defRPr/>
            </a:pPr>
            <a:r>
              <a:rPr lang="en-US" sz="1800" dirty="0" smtClean="0">
                <a:hlinkClick r:id="rId3"/>
              </a:rPr>
              <a:t>mweber@ashrae.org</a:t>
            </a:r>
            <a:endParaRPr lang="en-US" sz="1800" dirty="0" smtClean="0"/>
          </a:p>
          <a:p>
            <a:pPr eaLnBrk="1" hangingPunct="1">
              <a:spcBef>
                <a:spcPct val="50000"/>
              </a:spcBef>
              <a:buFont typeface="Arial" charset="0"/>
              <a:buNone/>
              <a:defRPr/>
            </a:pPr>
            <a:r>
              <a:rPr lang="en-US" sz="1800" b="1" u="sng" dirty="0"/>
              <a:t>Codes, CIS, Standards 90.1 </a:t>
            </a:r>
            <a:r>
              <a:rPr lang="en-US" sz="1800" b="1" u="sng" dirty="0" smtClean="0"/>
              <a:t>and 90.2 </a:t>
            </a:r>
            <a:endParaRPr lang="en-US" sz="1800" b="1" u="sng" dirty="0"/>
          </a:p>
          <a:p>
            <a:pPr>
              <a:spcBef>
                <a:spcPts val="538"/>
              </a:spcBef>
              <a:buFont typeface="Arial" charset="0"/>
              <a:buNone/>
              <a:defRPr/>
            </a:pPr>
            <a:r>
              <a:rPr lang="en-US" sz="1800" dirty="0"/>
              <a:t>Steve Ferguson</a:t>
            </a:r>
            <a:r>
              <a:rPr lang="en-US" sz="1800" dirty="0" smtClean="0"/>
              <a:t>, </a:t>
            </a:r>
            <a:r>
              <a:rPr lang="en-US" sz="1800" dirty="0"/>
              <a:t>Mgr. of Standards - Codes</a:t>
            </a:r>
            <a:r>
              <a:rPr lang="en-US" sz="1800" dirty="0" smtClean="0"/>
              <a:t>………..…..ext.1138</a:t>
            </a:r>
            <a:endParaRPr lang="en-US" sz="1800" b="1" dirty="0"/>
          </a:p>
          <a:p>
            <a:pPr>
              <a:spcBef>
                <a:spcPts val="0"/>
              </a:spcBef>
              <a:buFont typeface="Arial" charset="0"/>
              <a:buNone/>
              <a:defRPr/>
            </a:pPr>
            <a:r>
              <a:rPr lang="en-US" sz="1800" dirty="0">
                <a:hlinkClick r:id="rId4"/>
              </a:rPr>
              <a:t>sferguson@ashrae.org</a:t>
            </a:r>
            <a:endParaRPr lang="en-US" sz="1800" dirty="0"/>
          </a:p>
          <a:p>
            <a:pPr eaLnBrk="1" hangingPunct="1">
              <a:spcBef>
                <a:spcPct val="50000"/>
              </a:spcBef>
              <a:buFont typeface="Arial" charset="0"/>
              <a:buNone/>
              <a:defRPr/>
            </a:pPr>
            <a:r>
              <a:rPr lang="en-US" sz="1800" b="1" u="sng" dirty="0" smtClean="0"/>
              <a:t>Codes, Standard 189.1</a:t>
            </a:r>
            <a:endParaRPr lang="en-US" sz="1800" b="1" u="sng" dirty="0"/>
          </a:p>
          <a:p>
            <a:pPr>
              <a:spcBef>
                <a:spcPts val="538"/>
              </a:spcBef>
              <a:buNone/>
              <a:defRPr/>
            </a:pPr>
            <a:r>
              <a:rPr lang="en-US" sz="1800" dirty="0"/>
              <a:t>Bert Etheridge, </a:t>
            </a:r>
            <a:r>
              <a:rPr lang="en-US" sz="1800" dirty="0" smtClean="0"/>
              <a:t>Asst. Mgr. of Standards-Codes..........…ext</a:t>
            </a:r>
            <a:r>
              <a:rPr lang="en-US" sz="1800" dirty="0"/>
              <a:t>. 1125</a:t>
            </a:r>
          </a:p>
          <a:p>
            <a:pPr>
              <a:spcBef>
                <a:spcPts val="0"/>
              </a:spcBef>
              <a:buFont typeface="Arial" charset="0"/>
              <a:buNone/>
              <a:defRPr/>
            </a:pPr>
            <a:r>
              <a:rPr lang="en-US" sz="1800" dirty="0">
                <a:solidFill>
                  <a:schemeClr val="accent6"/>
                </a:solidFill>
                <a:hlinkClick r:id="rId5"/>
              </a:rPr>
              <a:t>hetheridge@ashrae.org</a:t>
            </a:r>
            <a:endParaRPr lang="en-US" sz="1800" dirty="0">
              <a:solidFill>
                <a:schemeClr val="accent6"/>
              </a:solidFill>
            </a:endParaRPr>
          </a:p>
          <a:p>
            <a:pPr eaLnBrk="1" hangingPunct="1">
              <a:spcBef>
                <a:spcPct val="50000"/>
              </a:spcBef>
              <a:buFont typeface="Wingdings" pitchFamily="2" charset="2"/>
              <a:buNone/>
              <a:defRPr/>
            </a:pPr>
            <a:r>
              <a:rPr lang="en-US" sz="1800" b="1" u="sng" dirty="0" smtClean="0"/>
              <a:t>International Standards and Standards 15 and 34 </a:t>
            </a:r>
          </a:p>
          <a:p>
            <a:pPr>
              <a:spcBef>
                <a:spcPts val="538"/>
              </a:spcBef>
              <a:buFont typeface="Wingdings" pitchFamily="2" charset="2"/>
              <a:buNone/>
              <a:defRPr/>
            </a:pPr>
            <a:r>
              <a:rPr lang="en-US" sz="1800" dirty="0" smtClean="0"/>
              <a:t>Nicole Jones, Asst. Mgr. of Standards-International...............ext. 1151</a:t>
            </a:r>
          </a:p>
          <a:p>
            <a:pPr>
              <a:spcBef>
                <a:spcPts val="0"/>
              </a:spcBef>
              <a:buFont typeface="Wingdings" pitchFamily="2" charset="2"/>
              <a:buNone/>
              <a:defRPr/>
            </a:pPr>
            <a:r>
              <a:rPr lang="en-US" sz="1800" dirty="0" smtClean="0">
                <a:hlinkClick r:id="rId6"/>
              </a:rPr>
              <a:t>njones@ashrae.org</a:t>
            </a:r>
            <a:endParaRPr lang="en-US" sz="1800" dirty="0" smtClean="0"/>
          </a:p>
          <a:p>
            <a:pPr eaLnBrk="1" hangingPunct="1">
              <a:spcBef>
                <a:spcPct val="50000"/>
              </a:spcBef>
              <a:buFont typeface="Arial" charset="0"/>
              <a:buNone/>
              <a:defRPr/>
            </a:pPr>
            <a:endParaRPr lang="en-US" sz="1800" dirty="0"/>
          </a:p>
          <a:p>
            <a:pPr>
              <a:defRPr/>
            </a:pPr>
            <a:endParaRPr lang="en-US" dirty="0"/>
          </a:p>
        </p:txBody>
      </p:sp>
      <p:sp>
        <p:nvSpPr>
          <p:cNvPr id="41988" name="Slide Number Placeholder 3"/>
          <p:cNvSpPr>
            <a:spLocks noGrp="1"/>
          </p:cNvSpPr>
          <p:nvPr>
            <p:ph type="sldNum" sz="quarter" idx="12"/>
          </p:nvPr>
        </p:nvSpPr>
        <p:spPr>
          <a:xfrm>
            <a:off x="457200" y="6477000"/>
            <a:ext cx="2133600" cy="244475"/>
          </a:xfrm>
        </p:spPr>
        <p:txBody>
          <a:bodyPr/>
          <a:lstStyle/>
          <a:p>
            <a:pPr algn="l">
              <a:defRPr/>
            </a:pPr>
            <a:fld id="{D2B53391-0BC8-40F1-BED1-AE288DCB7064}" type="slidenum">
              <a:rPr lang="en-US" smtClean="0"/>
              <a:pPr algn="l">
                <a:defRPr/>
              </a:pPr>
              <a:t>40</a:t>
            </a:fld>
            <a:endParaRPr lang="en-US" dirty="0" smtClean="0"/>
          </a:p>
        </p:txBody>
      </p:sp>
      <p:sp>
        <p:nvSpPr>
          <p:cNvPr id="41989" name="Footer Placeholder 4"/>
          <p:cNvSpPr>
            <a:spLocks noGrp="1"/>
          </p:cNvSpPr>
          <p:nvPr>
            <p:ph type="ftr" sz="quarter" idx="11"/>
          </p:nvPr>
        </p:nvSpPr>
        <p:spPr/>
        <p:txBody>
          <a:bodyPr/>
          <a:lstStyle/>
          <a:p>
            <a:pPr>
              <a:defRPr/>
            </a:pPr>
            <a:r>
              <a:rPr lang="en-US" dirty="0" smtClean="0"/>
              <a:t>PC Chairs Training: Getting Started Version 2</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latin typeface="Arial" charset="0"/>
                <a:cs typeface="Arial" charset="0"/>
              </a:rPr>
              <a:t>Standards Staff</a:t>
            </a:r>
          </a:p>
        </p:txBody>
      </p:sp>
      <p:sp>
        <p:nvSpPr>
          <p:cNvPr id="3" name="Content Placeholder 2"/>
          <p:cNvSpPr>
            <a:spLocks noGrp="1"/>
          </p:cNvSpPr>
          <p:nvPr>
            <p:ph idx="1"/>
          </p:nvPr>
        </p:nvSpPr>
        <p:spPr>
          <a:xfrm>
            <a:off x="533400" y="1066800"/>
            <a:ext cx="8229600" cy="5181600"/>
          </a:xfrm>
        </p:spPr>
        <p:txBody>
          <a:bodyPr/>
          <a:lstStyle/>
          <a:p>
            <a:pPr algn="ctr" eaLnBrk="1" hangingPunct="1">
              <a:spcBef>
                <a:spcPct val="50000"/>
              </a:spcBef>
              <a:buNone/>
              <a:defRPr/>
            </a:pPr>
            <a:r>
              <a:rPr lang="en-US" sz="1800" b="1" u="sng" dirty="0" smtClean="0"/>
              <a:t>Direct line 678.539.xxxx</a:t>
            </a:r>
          </a:p>
          <a:p>
            <a:pPr eaLnBrk="1" hangingPunct="1">
              <a:spcBef>
                <a:spcPct val="50000"/>
              </a:spcBef>
              <a:buFont typeface="Wingdings" pitchFamily="2" charset="2"/>
              <a:buNone/>
              <a:defRPr/>
            </a:pPr>
            <a:r>
              <a:rPr lang="en-US" sz="1800" b="1" u="sng" dirty="0" smtClean="0"/>
              <a:t>PC Membership</a:t>
            </a:r>
          </a:p>
          <a:p>
            <a:pPr>
              <a:spcBef>
                <a:spcPts val="538"/>
              </a:spcBef>
              <a:buFont typeface="Wingdings" pitchFamily="2" charset="2"/>
              <a:buNone/>
              <a:defRPr/>
            </a:pPr>
            <a:r>
              <a:rPr lang="en-US" sz="1800" dirty="0" smtClean="0"/>
              <a:t>Beverly Fulks, Standards Coordinator......................................ext. 1151</a:t>
            </a:r>
          </a:p>
          <a:p>
            <a:pPr>
              <a:spcBef>
                <a:spcPts val="0"/>
              </a:spcBef>
              <a:buFont typeface="Wingdings" pitchFamily="2" charset="2"/>
              <a:buNone/>
              <a:defRPr/>
            </a:pPr>
            <a:r>
              <a:rPr lang="en-US" sz="1800" dirty="0" smtClean="0">
                <a:hlinkClick r:id="rId2"/>
              </a:rPr>
              <a:t>bfulks@ashrae.org</a:t>
            </a:r>
            <a:endParaRPr lang="en-US" sz="1800" dirty="0" smtClean="0"/>
          </a:p>
          <a:p>
            <a:pPr eaLnBrk="1" hangingPunct="1">
              <a:spcBef>
                <a:spcPct val="50000"/>
              </a:spcBef>
              <a:buFont typeface="Arial" charset="0"/>
              <a:buNone/>
              <a:defRPr/>
            </a:pPr>
            <a:r>
              <a:rPr lang="en-US" sz="1800" b="1" u="sng" dirty="0" smtClean="0"/>
              <a:t>PC Membership, SSPCs 15 and 34</a:t>
            </a:r>
            <a:endParaRPr lang="en-US" sz="1800" b="1" u="sng" dirty="0"/>
          </a:p>
          <a:p>
            <a:pPr>
              <a:spcBef>
                <a:spcPts val="538"/>
              </a:spcBef>
              <a:buFont typeface="Arial" charset="0"/>
              <a:buNone/>
              <a:defRPr/>
            </a:pPr>
            <a:r>
              <a:rPr lang="en-US" sz="1800" dirty="0"/>
              <a:t>Angela McFarlin,  Admin. </a:t>
            </a:r>
            <a:r>
              <a:rPr lang="en-US" sz="1800" dirty="0" smtClean="0"/>
              <a:t>Asst./ International Stds...................</a:t>
            </a:r>
            <a:r>
              <a:rPr lang="en-US" sz="1800" dirty="0"/>
              <a:t>ext. 1177</a:t>
            </a:r>
          </a:p>
          <a:p>
            <a:pPr>
              <a:spcBef>
                <a:spcPts val="0"/>
              </a:spcBef>
              <a:buFont typeface="Arial" charset="0"/>
              <a:buNone/>
              <a:tabLst>
                <a:tab pos="6160068" algn="r"/>
              </a:tabLst>
              <a:defRPr/>
            </a:pPr>
            <a:r>
              <a:rPr lang="en-US" sz="1800" dirty="0" smtClean="0">
                <a:hlinkClick r:id="rId3"/>
              </a:rPr>
              <a:t>amcfarlin@ashrae.org</a:t>
            </a:r>
            <a:endParaRPr lang="en-US" sz="1800" dirty="0" smtClean="0"/>
          </a:p>
          <a:p>
            <a:pPr eaLnBrk="1" hangingPunct="1">
              <a:spcBef>
                <a:spcPct val="50000"/>
              </a:spcBef>
              <a:buFont typeface="Arial" charset="0"/>
              <a:buNone/>
              <a:defRPr/>
            </a:pPr>
            <a:r>
              <a:rPr lang="en-US" sz="1800" b="1" u="sng" dirty="0" smtClean="0"/>
              <a:t>PC Membership, SSPCs </a:t>
            </a:r>
            <a:r>
              <a:rPr lang="en-US" sz="1800" b="1" u="sng" dirty="0"/>
              <a:t>90.1, </a:t>
            </a:r>
            <a:r>
              <a:rPr lang="en-US" sz="1800" b="1" u="sng" dirty="0" smtClean="0"/>
              <a:t>90.2, 90.4, </a:t>
            </a:r>
            <a:r>
              <a:rPr lang="en-US" sz="1800" b="1" u="sng" dirty="0"/>
              <a:t>and 189.1</a:t>
            </a:r>
          </a:p>
          <a:p>
            <a:pPr>
              <a:spcBef>
                <a:spcPts val="538"/>
              </a:spcBef>
              <a:buFont typeface="Arial" charset="0"/>
              <a:buNone/>
              <a:defRPr/>
            </a:pPr>
            <a:r>
              <a:rPr lang="en-US" sz="1800" dirty="0"/>
              <a:t>Katrina Shingles, </a:t>
            </a:r>
            <a:r>
              <a:rPr lang="en-US" sz="1800" dirty="0" smtClean="0"/>
              <a:t>Admin. Asst…..............................................</a:t>
            </a:r>
            <a:r>
              <a:rPr lang="en-US" sz="1800" dirty="0"/>
              <a:t>ext. 1159</a:t>
            </a:r>
          </a:p>
          <a:p>
            <a:pPr>
              <a:spcBef>
                <a:spcPts val="0"/>
              </a:spcBef>
              <a:buFont typeface="Arial" charset="0"/>
              <a:buNone/>
              <a:defRPr/>
            </a:pPr>
            <a:r>
              <a:rPr lang="en-US" sz="1800" dirty="0">
                <a:hlinkClick r:id="rId4"/>
              </a:rPr>
              <a:t>kshingles@ashrae.org</a:t>
            </a:r>
            <a:endParaRPr lang="en-US" sz="1800" dirty="0"/>
          </a:p>
          <a:p>
            <a:pPr>
              <a:spcBef>
                <a:spcPts val="538"/>
              </a:spcBef>
              <a:buClr>
                <a:prstClr val="white">
                  <a:shade val="95000"/>
                </a:prstClr>
              </a:buClr>
              <a:buFont typeface="Wingdings" pitchFamily="2" charset="2"/>
              <a:buNone/>
              <a:defRPr/>
            </a:pPr>
            <a:endParaRPr lang="en-US" sz="1800" dirty="0" smtClean="0">
              <a:solidFill>
                <a:prstClr val="white"/>
              </a:solidFill>
              <a:effectLst>
                <a:outerShdw blurRad="38100" dist="38100" dir="2700000" algn="tl">
                  <a:srgbClr val="000000">
                    <a:alpha val="43137"/>
                  </a:srgbClr>
                </a:outerShdw>
              </a:effectLst>
              <a:latin typeface="Lucida Sans"/>
            </a:endParaRPr>
          </a:p>
        </p:txBody>
      </p:sp>
      <p:sp>
        <p:nvSpPr>
          <p:cNvPr id="41988" name="Slide Number Placeholder 3"/>
          <p:cNvSpPr>
            <a:spLocks noGrp="1"/>
          </p:cNvSpPr>
          <p:nvPr>
            <p:ph type="sldNum" sz="quarter" idx="12"/>
          </p:nvPr>
        </p:nvSpPr>
        <p:spPr>
          <a:xfrm>
            <a:off x="457200" y="6477000"/>
            <a:ext cx="2133600" cy="244475"/>
          </a:xfrm>
        </p:spPr>
        <p:txBody>
          <a:bodyPr/>
          <a:lstStyle/>
          <a:p>
            <a:pPr algn="l">
              <a:defRPr/>
            </a:pPr>
            <a:fld id="{DDA52993-3288-4BB6-9B7F-A128E3B49B47}" type="slidenum">
              <a:rPr lang="en-US" smtClean="0"/>
              <a:pPr algn="l">
                <a:defRPr/>
              </a:pPr>
              <a:t>41</a:t>
            </a:fld>
            <a:endParaRPr lang="en-US" dirty="0" smtClean="0"/>
          </a:p>
        </p:txBody>
      </p:sp>
      <p:sp>
        <p:nvSpPr>
          <p:cNvPr id="41989" name="Footer Placeholder 4"/>
          <p:cNvSpPr>
            <a:spLocks noGrp="1"/>
          </p:cNvSpPr>
          <p:nvPr>
            <p:ph type="ftr" sz="quarter" idx="11"/>
          </p:nvPr>
        </p:nvSpPr>
        <p:spPr/>
        <p:txBody>
          <a:bodyPr/>
          <a:lstStyle/>
          <a:p>
            <a:pPr>
              <a:defRPr/>
            </a:pPr>
            <a:r>
              <a:rPr lang="en-US" dirty="0" smtClean="0"/>
              <a:t>PC Chairs Training: Getting Started Version 2</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latin typeface="Arial" charset="0"/>
                <a:cs typeface="Arial" charset="0"/>
              </a:rPr>
              <a:t>Questions?</a:t>
            </a:r>
          </a:p>
        </p:txBody>
      </p:sp>
      <p:pic>
        <p:nvPicPr>
          <p:cNvPr id="19459" name="Picture 5" descr="C:\Documents and Settings\cmarriott\Local Settings\Temporary Internet Files\Content.IE5\1DOFFK2O\MC900363168[1].wmf"/>
          <p:cNvPicPr>
            <a:picLocks noGrp="1" noChangeAspect="1" noChangeArrowheads="1"/>
          </p:cNvPicPr>
          <p:nvPr>
            <p:ph idx="1"/>
          </p:nvPr>
        </p:nvPicPr>
        <p:blipFill>
          <a:blip r:embed="rId2"/>
          <a:srcRect/>
          <a:stretch>
            <a:fillRect/>
          </a:stretch>
        </p:blipFill>
        <p:spPr>
          <a:xfrm>
            <a:off x="2819400" y="1371600"/>
            <a:ext cx="3352800" cy="4413250"/>
          </a:xfrm>
        </p:spPr>
      </p:pic>
      <p:sp>
        <p:nvSpPr>
          <p:cNvPr id="4" name="Slide Number Placeholder 3"/>
          <p:cNvSpPr>
            <a:spLocks noGrp="1"/>
          </p:cNvSpPr>
          <p:nvPr>
            <p:ph type="sldNum" sz="quarter" idx="12"/>
          </p:nvPr>
        </p:nvSpPr>
        <p:spPr/>
        <p:txBody>
          <a:bodyPr/>
          <a:lstStyle/>
          <a:p>
            <a:pPr>
              <a:defRPr/>
            </a:pPr>
            <a:fld id="{480ADA2D-A5CD-4522-A332-2B8099DAB009}" type="slidenum">
              <a:rPr lang="en-US" smtClean="0"/>
              <a:pPr>
                <a:defRPr/>
              </a:pPr>
              <a:t>42</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5"/>
          <p:cNvSpPr>
            <a:spLocks noGrp="1"/>
          </p:cNvSpPr>
          <p:nvPr>
            <p:ph type="title"/>
          </p:nvPr>
        </p:nvSpPr>
        <p:spPr/>
        <p:txBody>
          <a:bodyPr/>
          <a:lstStyle/>
          <a:p>
            <a:r>
              <a:rPr lang="en-US" dirty="0" smtClean="0">
                <a:latin typeface="Arial" charset="0"/>
                <a:cs typeface="Arial" charset="0"/>
              </a:rPr>
              <a:t>Self-Test Questions</a:t>
            </a:r>
          </a:p>
        </p:txBody>
      </p:sp>
      <p:sp>
        <p:nvSpPr>
          <p:cNvPr id="38915" name="Content Placeholder 9"/>
          <p:cNvSpPr>
            <a:spLocks noGrp="1"/>
          </p:cNvSpPr>
          <p:nvPr>
            <p:ph idx="1"/>
          </p:nvPr>
        </p:nvSpPr>
        <p:spPr/>
        <p:txBody>
          <a:bodyPr/>
          <a:lstStyle/>
          <a:p>
            <a:r>
              <a:rPr lang="en-US" sz="2400" dirty="0" smtClean="0">
                <a:latin typeface="Arial" charset="0"/>
                <a:cs typeface="Arial" charset="0"/>
              </a:rPr>
              <a:t>Does participation mean individuals must be PC voting members?</a:t>
            </a:r>
          </a:p>
          <a:p>
            <a:r>
              <a:rPr lang="en-US" sz="2400" dirty="0" smtClean="0">
                <a:latin typeface="Arial" charset="0"/>
                <a:cs typeface="Arial" charset="0"/>
              </a:rPr>
              <a:t>How many PC members must a PC have before a vote to recommend a standards action can occur?</a:t>
            </a:r>
          </a:p>
          <a:p>
            <a:r>
              <a:rPr lang="en-US" sz="2400" dirty="0" smtClean="0">
                <a:latin typeface="Arial" charset="0"/>
                <a:cs typeface="Arial" charset="0"/>
              </a:rPr>
              <a:t>What vote is required for standards actions to take place?</a:t>
            </a:r>
          </a:p>
          <a:p>
            <a:r>
              <a:rPr lang="en-US" sz="2400" dirty="0" smtClean="0">
                <a:latin typeface="Arial" charset="0"/>
                <a:cs typeface="Arial" charset="0"/>
              </a:rPr>
              <a:t>If a voting member submits a negative vote with comment, is the PC Chair required to re-circulate the ballot to allow voting members to change their votes?</a:t>
            </a:r>
          </a:p>
          <a:p>
            <a:r>
              <a:rPr lang="en-US" sz="2400" dirty="0" smtClean="0">
                <a:latin typeface="Arial" charset="0"/>
                <a:cs typeface="Arial" charset="0"/>
              </a:rPr>
              <a:t>Who should you keep informed of all activities regarding your PC?</a:t>
            </a:r>
          </a:p>
        </p:txBody>
      </p:sp>
      <p:sp>
        <p:nvSpPr>
          <p:cNvPr id="6" name="Slide Number Placeholder 5"/>
          <p:cNvSpPr>
            <a:spLocks noGrp="1"/>
          </p:cNvSpPr>
          <p:nvPr>
            <p:ph type="sldNum" sz="quarter" idx="12"/>
          </p:nvPr>
        </p:nvSpPr>
        <p:spPr/>
        <p:txBody>
          <a:bodyPr/>
          <a:lstStyle/>
          <a:p>
            <a:pPr>
              <a:defRPr/>
            </a:pPr>
            <a:fld id="{3329B2A7-069C-4C89-834D-4755AF6FDA66}" type="slidenum">
              <a:rPr lang="en-US" smtClean="0"/>
              <a:pPr>
                <a:defRPr/>
              </a:pPr>
              <a:t>43</a:t>
            </a:fld>
            <a:endParaRPr lang="en-US" dirty="0"/>
          </a:p>
        </p:txBody>
      </p:sp>
      <p:sp>
        <p:nvSpPr>
          <p:cNvPr id="7" name="Footer Placeholder 6"/>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latin typeface="Arial" charset="0"/>
                <a:cs typeface="Arial" charset="0"/>
              </a:rPr>
              <a:t>How did you do?</a:t>
            </a:r>
          </a:p>
        </p:txBody>
      </p:sp>
      <p:sp>
        <p:nvSpPr>
          <p:cNvPr id="21507" name="Content Placeholder 2"/>
          <p:cNvSpPr>
            <a:spLocks noGrp="1"/>
          </p:cNvSpPr>
          <p:nvPr>
            <p:ph idx="1"/>
          </p:nvPr>
        </p:nvSpPr>
        <p:spPr>
          <a:xfrm>
            <a:off x="457200" y="1066800"/>
            <a:ext cx="8229600" cy="5181600"/>
          </a:xfrm>
        </p:spPr>
        <p:txBody>
          <a:bodyPr/>
          <a:lstStyle/>
          <a:p>
            <a:r>
              <a:rPr lang="en-US" dirty="0" smtClean="0">
                <a:latin typeface="Arial" charset="0"/>
                <a:cs typeface="Arial" charset="0"/>
              </a:rPr>
              <a:t>If you knew the answers to all the questions</a:t>
            </a:r>
          </a:p>
          <a:p>
            <a:pPr lvl="1"/>
            <a:r>
              <a:rPr lang="en-US" dirty="0" smtClean="0">
                <a:latin typeface="Arial" charset="0"/>
                <a:cs typeface="Arial" charset="0"/>
              </a:rPr>
              <a:t>Congratulations!  You have mastered the material</a:t>
            </a:r>
          </a:p>
          <a:p>
            <a:r>
              <a:rPr lang="en-US" dirty="0" smtClean="0">
                <a:latin typeface="Arial" charset="0"/>
                <a:cs typeface="Arial" charset="0"/>
              </a:rPr>
              <a:t>If you were able to answer most of the questions (70-99%)</a:t>
            </a:r>
          </a:p>
          <a:p>
            <a:pPr lvl="1"/>
            <a:r>
              <a:rPr lang="en-US" dirty="0" smtClean="0">
                <a:latin typeface="Arial" charset="0"/>
                <a:cs typeface="Arial" charset="0"/>
              </a:rPr>
              <a:t>Please review the material you may have missed</a:t>
            </a:r>
          </a:p>
          <a:p>
            <a:r>
              <a:rPr lang="en-US" dirty="0" smtClean="0">
                <a:latin typeface="Arial" charset="0"/>
                <a:cs typeface="Arial" charset="0"/>
              </a:rPr>
              <a:t>If you were unable to answer most of the questions (&lt;70%)</a:t>
            </a:r>
          </a:p>
          <a:p>
            <a:pPr lvl="1"/>
            <a:r>
              <a:rPr lang="en-US" dirty="0" smtClean="0">
                <a:latin typeface="Arial" charset="0"/>
                <a:cs typeface="Arial" charset="0"/>
              </a:rPr>
              <a:t>Please review all the material</a:t>
            </a:r>
          </a:p>
        </p:txBody>
      </p:sp>
      <p:sp>
        <p:nvSpPr>
          <p:cNvPr id="4" name="Slide Number Placeholder 3"/>
          <p:cNvSpPr>
            <a:spLocks noGrp="1"/>
          </p:cNvSpPr>
          <p:nvPr>
            <p:ph type="sldNum" sz="quarter" idx="12"/>
          </p:nvPr>
        </p:nvSpPr>
        <p:spPr/>
        <p:txBody>
          <a:bodyPr/>
          <a:lstStyle/>
          <a:p>
            <a:pPr>
              <a:defRPr/>
            </a:pPr>
            <a:fld id="{8292A829-A931-40CF-A5B3-3AFA67443832}" type="slidenum">
              <a:rPr lang="en-US" smtClean="0"/>
              <a:pPr>
                <a:defRPr/>
              </a:pPr>
              <a:t>44</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latin typeface="Arial" charset="0"/>
                <a:cs typeface="Arial" charset="0"/>
              </a:rPr>
              <a:t>Openness </a:t>
            </a:r>
          </a:p>
        </p:txBody>
      </p:sp>
      <p:sp>
        <p:nvSpPr>
          <p:cNvPr id="7171" name="Content Placeholder 2"/>
          <p:cNvSpPr>
            <a:spLocks noGrp="1"/>
          </p:cNvSpPr>
          <p:nvPr>
            <p:ph idx="1"/>
          </p:nvPr>
        </p:nvSpPr>
        <p:spPr/>
        <p:txBody>
          <a:bodyPr/>
          <a:lstStyle/>
          <a:p>
            <a:r>
              <a:rPr lang="en-US" dirty="0" smtClean="0">
                <a:latin typeface="Arial" charset="0"/>
                <a:cs typeface="Arial" charset="0"/>
              </a:rPr>
              <a:t>Participation shall be open to all persons who are directly and materially affected by the activity in question:</a:t>
            </a:r>
          </a:p>
          <a:p>
            <a:pPr lvl="1"/>
            <a:r>
              <a:rPr lang="en-US" dirty="0" smtClean="0">
                <a:latin typeface="Arial" charset="0"/>
                <a:cs typeface="Arial" charset="0"/>
              </a:rPr>
              <a:t>Participation in a process is not necessarily the same as membership or vote on a committee</a:t>
            </a:r>
          </a:p>
          <a:p>
            <a:pPr lvl="1"/>
            <a:r>
              <a:rPr lang="en-US" dirty="0" smtClean="0">
                <a:latin typeface="Arial" charset="0"/>
                <a:cs typeface="Arial" charset="0"/>
              </a:rPr>
              <a:t>Participation can be as simple as submitting a public review comment or a request for interpretation</a:t>
            </a:r>
          </a:p>
          <a:p>
            <a:pPr>
              <a:buFont typeface="Arial" charset="0"/>
              <a:buNone/>
            </a:pPr>
            <a:endParaRPr lang="en-US" dirty="0" smtClean="0">
              <a:latin typeface="Arial" charset="0"/>
              <a:cs typeface="Arial" charset="0"/>
            </a:endParaRPr>
          </a:p>
        </p:txBody>
      </p:sp>
      <p:sp>
        <p:nvSpPr>
          <p:cNvPr id="6" name="TextBox 5"/>
          <p:cNvSpPr txBox="1"/>
          <p:nvPr/>
        </p:nvSpPr>
        <p:spPr>
          <a:xfrm>
            <a:off x="457200" y="4724400"/>
            <a:ext cx="8402638" cy="649288"/>
          </a:xfrm>
          <a:prstGeom prst="rect">
            <a:avLst/>
          </a:prstGeom>
          <a:solidFill>
            <a:schemeClr val="accent4">
              <a:lumMod val="10000"/>
              <a:lumOff val="90000"/>
            </a:schemeClr>
          </a:solidFill>
          <a:ln>
            <a:solidFill>
              <a:schemeClr val="tx1"/>
            </a:solidFill>
          </a:ln>
        </p:spPr>
        <p:txBody>
          <a:bodyPr>
            <a:spAutoFit/>
          </a:bodyPr>
          <a:lstStyle/>
          <a:p>
            <a:pPr>
              <a:defRPr/>
            </a:pPr>
            <a:r>
              <a:rPr lang="en-US" b="1" i="1" dirty="0">
                <a:solidFill>
                  <a:srgbClr val="0033CC"/>
                </a:solidFill>
              </a:rPr>
              <a:t>Tip:  </a:t>
            </a:r>
            <a:r>
              <a:rPr lang="en-US" i="1" dirty="0">
                <a:solidFill>
                  <a:srgbClr val="0033CC"/>
                </a:solidFill>
              </a:rPr>
              <a:t>Participants can include non-ASHRAE members, non-voting </a:t>
            </a:r>
            <a:r>
              <a:rPr lang="en-US" i="1" dirty="0" smtClean="0">
                <a:solidFill>
                  <a:srgbClr val="0033CC"/>
                </a:solidFill>
              </a:rPr>
              <a:t>members (NVMs), consultants</a:t>
            </a:r>
            <a:r>
              <a:rPr lang="en-US" i="1" dirty="0">
                <a:solidFill>
                  <a:srgbClr val="0033CC"/>
                </a:solidFill>
              </a:rPr>
              <a:t>, </a:t>
            </a:r>
            <a:r>
              <a:rPr lang="en-US" i="1" dirty="0" smtClean="0">
                <a:solidFill>
                  <a:srgbClr val="0033CC"/>
                </a:solidFill>
              </a:rPr>
              <a:t>and International </a:t>
            </a:r>
            <a:r>
              <a:rPr lang="en-US" i="1" dirty="0">
                <a:solidFill>
                  <a:srgbClr val="0033CC"/>
                </a:solidFill>
              </a:rPr>
              <a:t>Organizational </a:t>
            </a:r>
            <a:r>
              <a:rPr lang="en-US" i="1" dirty="0" smtClean="0">
                <a:solidFill>
                  <a:srgbClr val="0033CC"/>
                </a:solidFill>
              </a:rPr>
              <a:t>Liaisons</a:t>
            </a:r>
            <a:endParaRPr lang="en-US" i="1" dirty="0">
              <a:solidFill>
                <a:srgbClr val="0033CC"/>
              </a:solidFill>
            </a:endParaRPr>
          </a:p>
        </p:txBody>
      </p:sp>
      <p:sp>
        <p:nvSpPr>
          <p:cNvPr id="8" name="Slide Number Placeholder 7"/>
          <p:cNvSpPr>
            <a:spLocks noGrp="1"/>
          </p:cNvSpPr>
          <p:nvPr>
            <p:ph type="sldNum" sz="quarter" idx="12"/>
          </p:nvPr>
        </p:nvSpPr>
        <p:spPr/>
        <p:txBody>
          <a:bodyPr/>
          <a:lstStyle/>
          <a:p>
            <a:pPr>
              <a:defRPr/>
            </a:pPr>
            <a:fld id="{3329B2A7-069C-4C89-834D-4755AF6FDA66}" type="slidenum">
              <a:rPr lang="en-US" smtClean="0"/>
              <a:pPr>
                <a:defRPr/>
              </a:pPr>
              <a:t>5</a:t>
            </a:fld>
            <a:endParaRPr lang="en-US" dirty="0"/>
          </a:p>
        </p:txBody>
      </p:sp>
      <p:sp>
        <p:nvSpPr>
          <p:cNvPr id="9" name="Footer Placeholder 8"/>
          <p:cNvSpPr>
            <a:spLocks noGrp="1"/>
          </p:cNvSpPr>
          <p:nvPr>
            <p:ph type="ftr" sz="quarter" idx="11"/>
          </p:nvPr>
        </p:nvSpPr>
        <p:spPr/>
        <p:txBody>
          <a:bodyPr/>
          <a:lstStyle/>
          <a:p>
            <a:pPr>
              <a:defRPr/>
            </a:pPr>
            <a:r>
              <a:rPr lang="en-US" dirty="0" smtClean="0"/>
              <a:t>PC Chairs Training: Getting Started Version 2</a:t>
            </a:r>
            <a:endParaRPr 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Balance</a:t>
            </a:r>
            <a:endParaRPr lang="en-US" dirty="0" smtClean="0">
              <a:solidFill>
                <a:schemeClr val="accent4">
                  <a:lumMod val="75000"/>
                  <a:lumOff val="25000"/>
                </a:schemeClr>
              </a:solidFill>
            </a:endParaRPr>
          </a:p>
        </p:txBody>
      </p:sp>
      <p:sp>
        <p:nvSpPr>
          <p:cNvPr id="12291" name="Content Placeholder 2"/>
          <p:cNvSpPr>
            <a:spLocks noGrp="1"/>
          </p:cNvSpPr>
          <p:nvPr>
            <p:ph idx="1"/>
          </p:nvPr>
        </p:nvSpPr>
        <p:spPr/>
        <p:txBody>
          <a:bodyPr>
            <a:normAutofit/>
          </a:bodyPr>
          <a:lstStyle/>
          <a:p>
            <a:r>
              <a:rPr lang="en-US" sz="2600" dirty="0" smtClean="0">
                <a:latin typeface="Arial" charset="0"/>
                <a:cs typeface="Arial" charset="0"/>
              </a:rPr>
              <a:t>The objective of balance is to ensure that all stakeholders (</a:t>
            </a:r>
            <a:r>
              <a:rPr lang="en-US" sz="2600" dirty="0" smtClean="0">
                <a:solidFill>
                  <a:srgbClr val="0033CC"/>
                </a:solidFill>
                <a:latin typeface="Arial" charset="0"/>
                <a:cs typeface="Arial" charset="0"/>
              </a:rPr>
              <a:t>directly and materially affected interests</a:t>
            </a:r>
            <a:r>
              <a:rPr lang="en-US" sz="2600" dirty="0" smtClean="0">
                <a:latin typeface="Arial" charset="0"/>
                <a:cs typeface="Arial" charset="0"/>
              </a:rPr>
              <a:t>) related to a TPS are represented on a PC</a:t>
            </a:r>
          </a:p>
          <a:p>
            <a:r>
              <a:rPr lang="en-US" sz="2600" dirty="0" smtClean="0">
                <a:latin typeface="Arial" charset="0"/>
                <a:cs typeface="Arial" charset="0"/>
              </a:rPr>
              <a:t>The criteria for balance is that no single interest category equals more than </a:t>
            </a:r>
            <a:r>
              <a:rPr lang="en-US" sz="2600" i="1" dirty="0" smtClean="0">
                <a:latin typeface="Arial" charset="0"/>
                <a:cs typeface="Arial" charset="0"/>
              </a:rPr>
              <a:t>one-third </a:t>
            </a:r>
            <a:r>
              <a:rPr lang="en-US" sz="2600" dirty="0" smtClean="0">
                <a:latin typeface="Arial" charset="0"/>
                <a:cs typeface="Arial" charset="0"/>
              </a:rPr>
              <a:t>of voting membership on a PC dealing with safety, and no more than </a:t>
            </a:r>
            <a:r>
              <a:rPr lang="en-US" sz="2600" i="1" dirty="0" smtClean="0">
                <a:latin typeface="Arial" charset="0"/>
                <a:cs typeface="Arial" charset="0"/>
              </a:rPr>
              <a:t>half </a:t>
            </a:r>
            <a:r>
              <a:rPr lang="en-US" sz="2600" dirty="0" smtClean="0">
                <a:latin typeface="Arial" charset="0"/>
                <a:cs typeface="Arial" charset="0"/>
              </a:rPr>
              <a:t>of voting membership on a PC for all other standards</a:t>
            </a:r>
          </a:p>
          <a:p>
            <a:r>
              <a:rPr lang="en-US" sz="2600" dirty="0" smtClean="0">
                <a:latin typeface="Arial" charset="0"/>
                <a:cs typeface="Arial" charset="0"/>
              </a:rPr>
              <a:t>SPCs and SSPCs must achieve and maintain balance </a:t>
            </a:r>
          </a:p>
          <a:p>
            <a:r>
              <a:rPr lang="en-US" sz="2600" dirty="0" smtClean="0">
                <a:latin typeface="Arial" charset="0"/>
                <a:cs typeface="Arial" charset="0"/>
              </a:rPr>
              <a:t>Balance on GPCs, SGPCs, and all subcommittees is desired but is not required</a:t>
            </a:r>
          </a:p>
        </p:txBody>
      </p:sp>
      <p:sp>
        <p:nvSpPr>
          <p:cNvPr id="18437" name="Footer Placeholder 4"/>
          <p:cNvSpPr>
            <a:spLocks noGrp="1"/>
          </p:cNvSpPr>
          <p:nvPr>
            <p:ph type="ftr" sz="quarter" idx="11"/>
          </p:nvPr>
        </p:nvSpPr>
        <p:spPr>
          <a:xfrm>
            <a:off x="2819400" y="6477000"/>
            <a:ext cx="2895600" cy="244475"/>
          </a:xfrm>
        </p:spPr>
        <p:txBody>
          <a:bodyPr/>
          <a:lstStyle/>
          <a:p>
            <a:pPr algn="l">
              <a:defRPr/>
            </a:pPr>
            <a:r>
              <a:rPr lang="en-US" dirty="0" smtClean="0"/>
              <a:t>PC Chairs Training: Getting Started Version 2</a:t>
            </a:r>
          </a:p>
        </p:txBody>
      </p:sp>
      <p:sp>
        <p:nvSpPr>
          <p:cNvPr id="7" name="Slide Number Placeholder 6"/>
          <p:cNvSpPr>
            <a:spLocks noGrp="1"/>
          </p:cNvSpPr>
          <p:nvPr>
            <p:ph type="sldNum" sz="quarter" idx="12"/>
          </p:nvPr>
        </p:nvSpPr>
        <p:spPr/>
        <p:txBody>
          <a:bodyPr/>
          <a:lstStyle/>
          <a:p>
            <a:pPr>
              <a:defRPr/>
            </a:pPr>
            <a:fld id="{3329B2A7-069C-4C89-834D-4755AF6FDA66}" type="slidenum">
              <a:rPr lang="en-US" smtClean="0"/>
              <a:pPr>
                <a:defRPr/>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Arial" charset="0"/>
                <a:cs typeface="Arial" charset="0"/>
              </a:rPr>
              <a:t>Balance and Interest Categories</a:t>
            </a:r>
          </a:p>
        </p:txBody>
      </p:sp>
      <p:sp>
        <p:nvSpPr>
          <p:cNvPr id="15363" name="Content Placeholder 2"/>
          <p:cNvSpPr>
            <a:spLocks noGrp="1"/>
          </p:cNvSpPr>
          <p:nvPr>
            <p:ph idx="1"/>
          </p:nvPr>
        </p:nvSpPr>
        <p:spPr/>
        <p:txBody>
          <a:bodyPr>
            <a:normAutofit/>
          </a:bodyPr>
          <a:lstStyle/>
          <a:p>
            <a:r>
              <a:rPr lang="en-US" dirty="0" smtClean="0">
                <a:latin typeface="Arial" charset="0"/>
                <a:cs typeface="Arial" charset="0"/>
              </a:rPr>
              <a:t>ASHRAE’s fundamental principles for guiding the identification and selection of interest categories for any PC align with </a:t>
            </a:r>
            <a:r>
              <a:rPr lang="en-US" i="1" dirty="0" smtClean="0">
                <a:latin typeface="Arial" charset="0"/>
                <a:cs typeface="Arial" charset="0"/>
              </a:rPr>
              <a:t>ANSI Essential Requirements </a:t>
            </a:r>
            <a:r>
              <a:rPr lang="en-US" dirty="0" smtClean="0">
                <a:latin typeface="Arial" charset="0"/>
                <a:cs typeface="Arial" charset="0"/>
              </a:rPr>
              <a:t>on balance: </a:t>
            </a:r>
          </a:p>
          <a:p>
            <a:pPr lvl="1"/>
            <a:r>
              <a:rPr lang="en-US" dirty="0" smtClean="0">
                <a:latin typeface="Arial" charset="0"/>
                <a:cs typeface="Arial" charset="0"/>
              </a:rPr>
              <a:t>The interest categories appropriate to the development of consensus in any given standards activity are a </a:t>
            </a:r>
            <a:r>
              <a:rPr lang="en-US" i="1" dirty="0" smtClean="0">
                <a:solidFill>
                  <a:srgbClr val="0033CC"/>
                </a:solidFill>
                <a:latin typeface="Arial" charset="0"/>
                <a:cs typeface="Arial" charset="0"/>
              </a:rPr>
              <a:t>function of the nature of the standard being developed</a:t>
            </a:r>
            <a:r>
              <a:rPr lang="en-US" dirty="0" smtClean="0">
                <a:solidFill>
                  <a:srgbClr val="0033CC"/>
                </a:solidFill>
                <a:latin typeface="Arial" charset="0"/>
                <a:cs typeface="Arial" charset="0"/>
              </a:rPr>
              <a:t>.</a:t>
            </a:r>
          </a:p>
          <a:p>
            <a:pPr lvl="1"/>
            <a:r>
              <a:rPr lang="en-US" dirty="0" smtClean="0">
                <a:latin typeface="Arial" charset="0"/>
                <a:cs typeface="Arial" charset="0"/>
              </a:rPr>
              <a:t>Interest categories shall be </a:t>
            </a:r>
            <a:r>
              <a:rPr lang="en-US" i="1" dirty="0" smtClean="0">
                <a:solidFill>
                  <a:srgbClr val="0033CC"/>
                </a:solidFill>
                <a:latin typeface="Arial" charset="0"/>
                <a:cs typeface="Arial" charset="0"/>
              </a:rPr>
              <a:t>discretely defined</a:t>
            </a:r>
            <a:r>
              <a:rPr lang="en-US" dirty="0" smtClean="0">
                <a:solidFill>
                  <a:srgbClr val="0033CC"/>
                </a:solidFill>
                <a:latin typeface="Arial" charset="0"/>
                <a:cs typeface="Arial" charset="0"/>
              </a:rPr>
              <a:t>, </a:t>
            </a:r>
            <a:r>
              <a:rPr lang="en-US" i="1" dirty="0" smtClean="0">
                <a:solidFill>
                  <a:srgbClr val="0033CC"/>
                </a:solidFill>
                <a:latin typeface="Arial" charset="0"/>
                <a:cs typeface="Arial" charset="0"/>
              </a:rPr>
              <a:t>cover all materially affected parties </a:t>
            </a:r>
            <a:r>
              <a:rPr lang="en-US" dirty="0" smtClean="0">
                <a:latin typeface="Arial" charset="0"/>
                <a:cs typeface="Arial" charset="0"/>
              </a:rPr>
              <a:t>and </a:t>
            </a:r>
            <a:r>
              <a:rPr lang="en-US" i="1" dirty="0" smtClean="0">
                <a:solidFill>
                  <a:srgbClr val="0033CC"/>
                </a:solidFill>
                <a:latin typeface="Arial" charset="0"/>
                <a:cs typeface="Arial" charset="0"/>
              </a:rPr>
              <a:t>differentiate</a:t>
            </a:r>
            <a:r>
              <a:rPr lang="en-US" dirty="0" smtClean="0">
                <a:latin typeface="Arial" charset="0"/>
                <a:cs typeface="Arial" charset="0"/>
              </a:rPr>
              <a:t> each category from the other categories.</a:t>
            </a:r>
          </a:p>
        </p:txBody>
      </p:sp>
      <p:sp>
        <p:nvSpPr>
          <p:cNvPr id="4" name="Slide Number Placeholder 3"/>
          <p:cNvSpPr>
            <a:spLocks noGrp="1"/>
          </p:cNvSpPr>
          <p:nvPr>
            <p:ph type="sldNum" sz="quarter" idx="12"/>
          </p:nvPr>
        </p:nvSpPr>
        <p:spPr/>
        <p:txBody>
          <a:bodyPr/>
          <a:lstStyle/>
          <a:p>
            <a:pPr>
              <a:defRPr/>
            </a:pPr>
            <a:fld id="{7E835EEC-9BE2-4724-B74E-6E3ECF24016B}" type="slidenum">
              <a:rPr lang="en-US" smtClean="0"/>
              <a:pPr>
                <a:defRPr/>
              </a:pPr>
              <a:t>7</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Arial" charset="0"/>
                <a:cs typeface="Arial" charset="0"/>
              </a:rPr>
              <a:t>Balance and Interest Categories</a:t>
            </a:r>
          </a:p>
        </p:txBody>
      </p:sp>
      <p:sp>
        <p:nvSpPr>
          <p:cNvPr id="16387" name="Content Placeholder 2"/>
          <p:cNvSpPr>
            <a:spLocks noGrp="1"/>
          </p:cNvSpPr>
          <p:nvPr>
            <p:ph idx="1"/>
          </p:nvPr>
        </p:nvSpPr>
        <p:spPr/>
        <p:txBody>
          <a:bodyPr>
            <a:normAutofit lnSpcReduction="10000"/>
          </a:bodyPr>
          <a:lstStyle/>
          <a:p>
            <a:r>
              <a:rPr lang="en-US" sz="2400" dirty="0" smtClean="0"/>
              <a:t>In defining the interest categories appropriate to a standards activity, consideration shall be given to at least the following categories: </a:t>
            </a:r>
          </a:p>
          <a:p>
            <a:pPr lvl="1"/>
            <a:r>
              <a:rPr lang="en-US" sz="1800" dirty="0" smtClean="0">
                <a:latin typeface="Arial" charset="0"/>
                <a:cs typeface="Arial" charset="0"/>
              </a:rPr>
              <a:t>Producer </a:t>
            </a:r>
          </a:p>
          <a:p>
            <a:pPr lvl="1"/>
            <a:r>
              <a:rPr lang="en-US" sz="1800" dirty="0" smtClean="0">
                <a:latin typeface="Arial" charset="0"/>
                <a:cs typeface="Arial" charset="0"/>
              </a:rPr>
              <a:t>User </a:t>
            </a:r>
          </a:p>
          <a:p>
            <a:pPr lvl="1"/>
            <a:r>
              <a:rPr lang="en-US" sz="1800" dirty="0" smtClean="0">
                <a:latin typeface="Arial" charset="0"/>
                <a:cs typeface="Arial" charset="0"/>
              </a:rPr>
              <a:t>General </a:t>
            </a:r>
          </a:p>
          <a:p>
            <a:r>
              <a:rPr lang="en-US" sz="2400" dirty="0" smtClean="0">
                <a:solidFill>
                  <a:srgbClr val="0033CC"/>
                </a:solidFill>
                <a:latin typeface="Arial" charset="0"/>
                <a:cs typeface="Arial" charset="0"/>
              </a:rPr>
              <a:t>Where appropriate, additional interest categories* should be considered where needed to ensure consensus of directly affected and interested parties related to a particular TPS.</a:t>
            </a:r>
          </a:p>
          <a:p>
            <a:r>
              <a:rPr lang="en-US" sz="2400" dirty="0" smtClean="0">
                <a:latin typeface="Arial" charset="0"/>
                <a:cs typeface="Arial" charset="0"/>
              </a:rPr>
              <a:t>Appropriate representative user views shall be actively sought and fully considered in standards activities.</a:t>
            </a:r>
          </a:p>
          <a:p>
            <a:pPr>
              <a:buNone/>
            </a:pPr>
            <a:r>
              <a:rPr lang="en-US" sz="2500" dirty="0" smtClean="0">
                <a:latin typeface="Arial" charset="0"/>
                <a:cs typeface="Arial" charset="0"/>
              </a:rPr>
              <a:t> </a:t>
            </a:r>
          </a:p>
          <a:p>
            <a:pPr>
              <a:buNone/>
            </a:pPr>
            <a:r>
              <a:rPr lang="en-US" sz="1600" dirty="0" smtClean="0">
                <a:solidFill>
                  <a:srgbClr val="000000"/>
                </a:solidFill>
                <a:latin typeface="Arial" charset="0"/>
                <a:cs typeface="Arial" charset="0"/>
              </a:rPr>
              <a:t>* See “Approved Interest Categories” under the Membership Forms heading on the PC Chairs Toolkit page</a:t>
            </a:r>
            <a:endParaRPr lang="en-US" sz="25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A266A56B-C648-46D5-BA6E-C585A4EDB329}" type="slidenum">
              <a:rPr lang="en-US" smtClean="0"/>
              <a:pPr>
                <a:defRPr/>
              </a:pPr>
              <a:t>8</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Arial" charset="0"/>
                <a:cs typeface="Arial" charset="0"/>
              </a:rPr>
              <a:t>Lack of Dominance</a:t>
            </a:r>
          </a:p>
        </p:txBody>
      </p:sp>
      <p:sp>
        <p:nvSpPr>
          <p:cNvPr id="13315" name="Content Placeholder 2"/>
          <p:cNvSpPr>
            <a:spLocks noGrp="1"/>
          </p:cNvSpPr>
          <p:nvPr>
            <p:ph idx="1"/>
          </p:nvPr>
        </p:nvSpPr>
        <p:spPr/>
        <p:txBody>
          <a:bodyPr>
            <a:normAutofit/>
          </a:bodyPr>
          <a:lstStyle/>
          <a:p>
            <a:r>
              <a:rPr lang="en-US" dirty="0" smtClean="0">
                <a:latin typeface="Arial" charset="0"/>
                <a:cs typeface="Arial" charset="0"/>
              </a:rPr>
              <a:t>The standards development process shall not be dominated by any single interest category, individual or organization.</a:t>
            </a:r>
          </a:p>
          <a:p>
            <a:r>
              <a:rPr lang="en-US" dirty="0" smtClean="0">
                <a:latin typeface="Arial" charset="0"/>
                <a:cs typeface="Arial" charset="0"/>
              </a:rPr>
              <a:t>Dominance means </a:t>
            </a:r>
            <a:r>
              <a:rPr lang="en-US" i="1" dirty="0" smtClean="0">
                <a:solidFill>
                  <a:srgbClr val="0033CC"/>
                </a:solidFill>
                <a:latin typeface="Arial" charset="0"/>
                <a:ea typeface="+mj-ea"/>
                <a:cs typeface="Arial" charset="0"/>
              </a:rPr>
              <a:t>a position or exercise </a:t>
            </a:r>
            <a:r>
              <a:rPr lang="en-US" dirty="0" smtClean="0">
                <a:latin typeface="Arial" charset="0"/>
                <a:cs typeface="Arial" charset="0"/>
              </a:rPr>
              <a:t>of dominant authority, leadership, or influence by reason of superior leverage, strength, or representation to the exclusion of fair and equitable consideration of other viewpoints.</a:t>
            </a:r>
          </a:p>
        </p:txBody>
      </p:sp>
      <p:sp>
        <p:nvSpPr>
          <p:cNvPr id="4" name="Slide Number Placeholder 3"/>
          <p:cNvSpPr>
            <a:spLocks noGrp="1"/>
          </p:cNvSpPr>
          <p:nvPr>
            <p:ph type="sldNum" sz="quarter" idx="12"/>
          </p:nvPr>
        </p:nvSpPr>
        <p:spPr/>
        <p:txBody>
          <a:bodyPr/>
          <a:lstStyle/>
          <a:p>
            <a:pPr>
              <a:defRPr/>
            </a:pPr>
            <a:fld id="{F59297A0-F127-44AA-8F96-5519BDD5444B}" type="slidenum">
              <a:rPr lang="en-US" smtClean="0"/>
              <a:pPr>
                <a:defRPr/>
              </a:pPr>
              <a:t>9</a:t>
            </a:fld>
            <a:endParaRPr lang="en-US" dirty="0"/>
          </a:p>
        </p:txBody>
      </p:sp>
      <p:sp>
        <p:nvSpPr>
          <p:cNvPr id="5" name="Footer Placeholder 4"/>
          <p:cNvSpPr>
            <a:spLocks noGrp="1"/>
          </p:cNvSpPr>
          <p:nvPr>
            <p:ph type="ftr" sz="quarter" idx="11"/>
          </p:nvPr>
        </p:nvSpPr>
        <p:spPr/>
        <p:txBody>
          <a:bodyPr/>
          <a:lstStyle/>
          <a:p>
            <a:pPr>
              <a:defRPr/>
            </a:pPr>
            <a:r>
              <a:rPr lang="en-US" dirty="0" smtClean="0"/>
              <a:t>PC Chairs Training: Getting Started Version 2</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74.4|2.7"/>
</p:tagLst>
</file>

<file path=ppt/tags/tag2.xml><?xml version="1.0" encoding="utf-8"?>
<p:tagLst xmlns:a="http://schemas.openxmlformats.org/drawingml/2006/main" xmlns:r="http://schemas.openxmlformats.org/officeDocument/2006/relationships" xmlns:p="http://schemas.openxmlformats.org/presentationml/2006/main">
  <p:tag name="TIMING" val="|105.1|2"/>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raining Template-Forma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Template-Format</Template>
  <TotalTime>5294</TotalTime>
  <Words>4023</Words>
  <Application>Microsoft Office PowerPoint</Application>
  <PresentationFormat>On-screen Show (4:3)</PresentationFormat>
  <Paragraphs>582</Paragraphs>
  <Slides>44</Slides>
  <Notes>24</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44</vt:i4>
      </vt:variant>
    </vt:vector>
  </HeadingPairs>
  <TitlesOfParts>
    <vt:vector size="53" baseType="lpstr">
      <vt:lpstr>Arial</vt:lpstr>
      <vt:lpstr>Calibri</vt:lpstr>
      <vt:lpstr>Courier New</vt:lpstr>
      <vt:lpstr>Lucida Sans</vt:lpstr>
      <vt:lpstr>Times New Roman</vt:lpstr>
      <vt:lpstr>Wingdings</vt:lpstr>
      <vt:lpstr>Custom Design</vt:lpstr>
      <vt:lpstr>1_Training Template-Format</vt:lpstr>
      <vt:lpstr>Worksheet</vt:lpstr>
      <vt:lpstr>Getting Started – An Overview of the Standards Writing Process, Version 2</vt:lpstr>
      <vt:lpstr>Acronyms Used In This Presentation</vt:lpstr>
      <vt:lpstr>Learning Objectives</vt:lpstr>
      <vt:lpstr>Due Process Requirements</vt:lpstr>
      <vt:lpstr>Openness </vt:lpstr>
      <vt:lpstr>Balance</vt:lpstr>
      <vt:lpstr>Balance and Interest Categories</vt:lpstr>
      <vt:lpstr>Balance and Interest Categories</vt:lpstr>
      <vt:lpstr>Lack of Dominance</vt:lpstr>
      <vt:lpstr>Balance vs. Dominance</vt:lpstr>
      <vt:lpstr>Consensus</vt:lpstr>
      <vt:lpstr>Other Due Process Requirements </vt:lpstr>
      <vt:lpstr>ASHRAE Code of Ethics</vt:lpstr>
      <vt:lpstr>First Steps</vt:lpstr>
      <vt:lpstr>What You Have at Outset</vt:lpstr>
      <vt:lpstr>PC Chairs Toolkit Page</vt:lpstr>
      <vt:lpstr>Membership </vt:lpstr>
      <vt:lpstr>First PC Meeting</vt:lpstr>
      <vt:lpstr>Work Plan (WP)</vt:lpstr>
      <vt:lpstr>Title, Purpose &amp; Scope (TPS)</vt:lpstr>
      <vt:lpstr>Working Draft </vt:lpstr>
      <vt:lpstr>Definitions in SCDs</vt:lpstr>
      <vt:lpstr>PC Chairs’ Meeting Deadlines</vt:lpstr>
      <vt:lpstr>Basics</vt:lpstr>
      <vt:lpstr>PASA</vt:lpstr>
      <vt:lpstr>Mandatory Language</vt:lpstr>
      <vt:lpstr>Voting Rules</vt:lpstr>
      <vt:lpstr>Two-Thirds Vote: 1st  Example</vt:lpstr>
      <vt:lpstr>Two-Thirds Vote: 2nd Example</vt:lpstr>
      <vt:lpstr>Letter Ballot Voting (via Email) </vt:lpstr>
      <vt:lpstr>Running Effective PC Meetings</vt:lpstr>
      <vt:lpstr>Typical Motions</vt:lpstr>
      <vt:lpstr>PC Meetings and Interim Meetings</vt:lpstr>
      <vt:lpstr>Cognizant Technical Committee</vt:lpstr>
      <vt:lpstr>PC Websites</vt:lpstr>
      <vt:lpstr>Resources</vt:lpstr>
      <vt:lpstr>Your Friendly &amp; Helpful SPLS Liaison</vt:lpstr>
      <vt:lpstr>Other PC Training Modules</vt:lpstr>
      <vt:lpstr>Standards Staff</vt:lpstr>
      <vt:lpstr>Standards Staff</vt:lpstr>
      <vt:lpstr>Standards Staff</vt:lpstr>
      <vt:lpstr>Questions?</vt:lpstr>
      <vt:lpstr>Self-Test Questions</vt:lpstr>
      <vt:lpstr>How did you do?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 Chairs: Getting Started Version 2</dc:title>
  <dc:creator>sreiniche</dc:creator>
  <cp:lastModifiedBy>Sigman, Emily</cp:lastModifiedBy>
  <cp:revision>296</cp:revision>
  <dcterms:created xsi:type="dcterms:W3CDTF">2011-03-16T13:08:28Z</dcterms:created>
  <dcterms:modified xsi:type="dcterms:W3CDTF">2017-11-03T14:50:30Z</dcterms:modified>
</cp:coreProperties>
</file>